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9"/>
  </p:notesMasterIdLst>
  <p:handoutMasterIdLst>
    <p:handoutMasterId r:id="rId40"/>
  </p:handoutMasterIdLst>
  <p:sldIdLst>
    <p:sldId id="644" r:id="rId3"/>
    <p:sldId id="676" r:id="rId4"/>
    <p:sldId id="678" r:id="rId5"/>
    <p:sldId id="677" r:id="rId6"/>
    <p:sldId id="258" r:id="rId7"/>
    <p:sldId id="259" r:id="rId8"/>
    <p:sldId id="261" r:id="rId9"/>
    <p:sldId id="262" r:id="rId10"/>
    <p:sldId id="265" r:id="rId11"/>
    <p:sldId id="268" r:id="rId12"/>
    <p:sldId id="679" r:id="rId13"/>
    <p:sldId id="271" r:id="rId14"/>
    <p:sldId id="689" r:id="rId15"/>
    <p:sldId id="276" r:id="rId16"/>
    <p:sldId id="263" r:id="rId17"/>
    <p:sldId id="684" r:id="rId18"/>
    <p:sldId id="266" r:id="rId19"/>
    <p:sldId id="269" r:id="rId20"/>
    <p:sldId id="273" r:id="rId21"/>
    <p:sldId id="275" r:id="rId22"/>
    <p:sldId id="685" r:id="rId23"/>
    <p:sldId id="280" r:id="rId24"/>
    <p:sldId id="690" r:id="rId25"/>
    <p:sldId id="696" r:id="rId26"/>
    <p:sldId id="281" r:id="rId27"/>
    <p:sldId id="687" r:id="rId28"/>
    <p:sldId id="270" r:id="rId29"/>
    <p:sldId id="691" r:id="rId30"/>
    <p:sldId id="688" r:id="rId31"/>
    <p:sldId id="692" r:id="rId32"/>
    <p:sldId id="693" r:id="rId33"/>
    <p:sldId id="695" r:id="rId34"/>
    <p:sldId id="694" r:id="rId35"/>
    <p:sldId id="697" r:id="rId36"/>
    <p:sldId id="300" r:id="rId37"/>
    <p:sldId id="288" r:id="rId38"/>
  </p:sldIdLst>
  <p:sldSz cx="12192000" cy="6858000"/>
  <p:notesSz cx="6954838" cy="9309100"/>
  <p:custDataLst>
    <p:tags r:id="rId4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CF02"/>
    <a:srgbClr val="2A3243"/>
    <a:srgbClr val="0E3E6D"/>
    <a:srgbClr val="003366"/>
    <a:srgbClr val="E71C4F"/>
    <a:srgbClr val="019B2E"/>
    <a:srgbClr val="0202CB"/>
    <a:srgbClr val="650399"/>
    <a:srgbClr val="4A2E56"/>
    <a:srgbClr val="C3DA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438" autoAdjust="0"/>
    <p:restoredTop sz="60683" autoAdjust="0"/>
  </p:normalViewPr>
  <p:slideViewPr>
    <p:cSldViewPr>
      <p:cViewPr varScale="1">
        <p:scale>
          <a:sx n="68" d="100"/>
          <a:sy n="68" d="100"/>
        </p:scale>
        <p:origin x="248" y="480"/>
      </p:cViewPr>
      <p:guideLst>
        <p:guide orient="horz" pos="2160"/>
        <p:guide pos="3840"/>
      </p:guideLst>
    </p:cSldViewPr>
  </p:slideViewPr>
  <p:outlineViewPr>
    <p:cViewPr>
      <p:scale>
        <a:sx n="33" d="100"/>
        <a:sy n="33" d="100"/>
      </p:scale>
      <p:origin x="0" y="-736"/>
    </p:cViewPr>
  </p:outlineViewPr>
  <p:notesTextViewPr>
    <p:cViewPr>
      <p:scale>
        <a:sx n="1" d="1"/>
        <a:sy n="1" d="1"/>
      </p:scale>
      <p:origin x="0" y="0"/>
    </p:cViewPr>
  </p:notesTextViewPr>
  <p:sorterViewPr>
    <p:cViewPr>
      <p:scale>
        <a:sx n="80" d="100"/>
        <a:sy n="80" d="100"/>
      </p:scale>
      <p:origin x="0" y="0"/>
    </p:cViewPr>
  </p:sorterViewPr>
  <p:notesViewPr>
    <p:cSldViewPr>
      <p:cViewPr varScale="1">
        <p:scale>
          <a:sx n="95" d="100"/>
          <a:sy n="95" d="100"/>
        </p:scale>
        <p:origin x="4336"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7072"/>
          </a:xfrm>
          <a:prstGeom prst="rect">
            <a:avLst/>
          </a:prstGeom>
        </p:spPr>
        <p:txBody>
          <a:bodyPr vert="horz" lIns="92930" tIns="46465" rIns="92930" bIns="46465" rtlCol="0"/>
          <a:lstStyle>
            <a:lvl1pPr algn="l">
              <a:defRPr sz="1200"/>
            </a:lvl1pPr>
          </a:lstStyle>
          <a:p>
            <a:endParaRPr lang="en-US"/>
          </a:p>
        </p:txBody>
      </p:sp>
      <p:sp>
        <p:nvSpPr>
          <p:cNvPr id="3" name="Date Placeholder 2"/>
          <p:cNvSpPr>
            <a:spLocks noGrp="1"/>
          </p:cNvSpPr>
          <p:nvPr>
            <p:ph type="dt" sz="quarter" idx="1"/>
          </p:nvPr>
        </p:nvSpPr>
        <p:spPr>
          <a:xfrm>
            <a:off x="3939466" y="0"/>
            <a:ext cx="3013763" cy="467072"/>
          </a:xfrm>
          <a:prstGeom prst="rect">
            <a:avLst/>
          </a:prstGeom>
        </p:spPr>
        <p:txBody>
          <a:bodyPr vert="horz" lIns="92930" tIns="46465" rIns="92930" bIns="46465" rtlCol="0"/>
          <a:lstStyle>
            <a:lvl1pPr algn="r">
              <a:defRPr sz="1200"/>
            </a:lvl1pPr>
          </a:lstStyle>
          <a:p>
            <a:fld id="{BA6CC40F-C4F2-4807-B320-0CA3496662C0}" type="datetimeFigureOut">
              <a:rPr lang="en-US" smtClean="0"/>
              <a:t>1/25/23</a:t>
            </a:fld>
            <a:endParaRPr lang="en-US"/>
          </a:p>
        </p:txBody>
      </p:sp>
      <p:sp>
        <p:nvSpPr>
          <p:cNvPr id="4" name="Footer Placeholder 3"/>
          <p:cNvSpPr>
            <a:spLocks noGrp="1"/>
          </p:cNvSpPr>
          <p:nvPr>
            <p:ph type="ftr" sz="quarter" idx="2"/>
          </p:nvPr>
        </p:nvSpPr>
        <p:spPr>
          <a:xfrm>
            <a:off x="0" y="8842030"/>
            <a:ext cx="3013763" cy="467071"/>
          </a:xfrm>
          <a:prstGeom prst="rect">
            <a:avLst/>
          </a:prstGeom>
        </p:spPr>
        <p:txBody>
          <a:bodyPr vert="horz" lIns="92930" tIns="46465" rIns="92930" bIns="46465" rtlCol="0" anchor="b"/>
          <a:lstStyle>
            <a:lvl1pPr algn="l">
              <a:defRPr sz="1200"/>
            </a:lvl1pPr>
          </a:lstStyle>
          <a:p>
            <a:endParaRPr lang="en-US"/>
          </a:p>
        </p:txBody>
      </p:sp>
      <p:sp>
        <p:nvSpPr>
          <p:cNvPr id="5" name="Slide Number Placeholder 4"/>
          <p:cNvSpPr>
            <a:spLocks noGrp="1"/>
          </p:cNvSpPr>
          <p:nvPr>
            <p:ph type="sldNum" sz="quarter" idx="3"/>
          </p:nvPr>
        </p:nvSpPr>
        <p:spPr>
          <a:xfrm>
            <a:off x="3939466" y="8842030"/>
            <a:ext cx="3013763" cy="467071"/>
          </a:xfrm>
          <a:prstGeom prst="rect">
            <a:avLst/>
          </a:prstGeom>
        </p:spPr>
        <p:txBody>
          <a:bodyPr vert="horz" lIns="92930" tIns="46465" rIns="92930" bIns="46465" rtlCol="0" anchor="b"/>
          <a:lstStyle>
            <a:lvl1pPr algn="r">
              <a:defRPr sz="1200"/>
            </a:lvl1pPr>
          </a:lstStyle>
          <a:p>
            <a:fld id="{8FE0BC4C-0680-46D0-8607-0E3A5E674A6F}" type="slidenum">
              <a:rPr lang="en-US" smtClean="0"/>
              <a:t>‹#›</a:t>
            </a:fld>
            <a:endParaRPr lang="en-US"/>
          </a:p>
        </p:txBody>
      </p:sp>
    </p:spTree>
    <p:extLst>
      <p:ext uri="{BB962C8B-B14F-4D97-AF65-F5344CB8AC3E}">
        <p14:creationId xmlns:p14="http://schemas.microsoft.com/office/powerpoint/2010/main" val="5190064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0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40175" y="0"/>
            <a:ext cx="3013075" cy="465138"/>
          </a:xfrm>
          <a:prstGeom prst="rect">
            <a:avLst/>
          </a:prstGeom>
        </p:spPr>
        <p:txBody>
          <a:bodyPr vert="horz" lIns="91440" tIns="45720" rIns="91440" bIns="45720" rtlCol="0"/>
          <a:lstStyle>
            <a:lvl1pPr algn="r">
              <a:defRPr sz="1200"/>
            </a:lvl1pPr>
          </a:lstStyle>
          <a:p>
            <a:fld id="{DA306154-8B08-4B77-96A5-39C5FE0E1CAF}" type="datetimeFigureOut">
              <a:rPr lang="en-US" smtClean="0"/>
              <a:t>1/25/23</a:t>
            </a:fld>
            <a:endParaRPr lang="en-US"/>
          </a:p>
        </p:txBody>
      </p:sp>
      <p:sp>
        <p:nvSpPr>
          <p:cNvPr id="4" name="Slide Image Placeholder 3"/>
          <p:cNvSpPr>
            <a:spLocks noGrp="1" noRot="1" noChangeAspect="1"/>
          </p:cNvSpPr>
          <p:nvPr>
            <p:ph type="sldImg" idx="2"/>
          </p:nvPr>
        </p:nvSpPr>
        <p:spPr>
          <a:xfrm>
            <a:off x="374650" y="698500"/>
            <a:ext cx="6205538" cy="349091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5325" y="4421188"/>
            <a:ext cx="5564188" cy="41894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375"/>
            <a:ext cx="30130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40175" y="8842375"/>
            <a:ext cx="3013075" cy="465138"/>
          </a:xfrm>
          <a:prstGeom prst="rect">
            <a:avLst/>
          </a:prstGeom>
        </p:spPr>
        <p:txBody>
          <a:bodyPr vert="horz" lIns="91440" tIns="45720" rIns="91440" bIns="45720" rtlCol="0" anchor="b"/>
          <a:lstStyle>
            <a:lvl1pPr algn="r">
              <a:defRPr sz="1200"/>
            </a:lvl1pPr>
          </a:lstStyle>
          <a:p>
            <a:fld id="{72324EBA-54D3-45F1-9A0A-BDEB83CA518A}" type="slidenum">
              <a:rPr lang="en-US" smtClean="0"/>
              <a:t>‹#›</a:t>
            </a:fld>
            <a:endParaRPr lang="en-US"/>
          </a:p>
        </p:txBody>
      </p:sp>
    </p:spTree>
    <p:extLst>
      <p:ext uri="{BB962C8B-B14F-4D97-AF65-F5344CB8AC3E}">
        <p14:creationId xmlns:p14="http://schemas.microsoft.com/office/powerpoint/2010/main" val="81110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4650" y="698500"/>
            <a:ext cx="6205538"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23765F-6D3A-4867-9087-48A7502DC5BA}" type="slidenum">
              <a:rPr lang="en-US" smtClean="0"/>
              <a:t>1</a:t>
            </a:fld>
            <a:endParaRPr lang="en-US" dirty="0"/>
          </a:p>
        </p:txBody>
      </p:sp>
    </p:spTree>
    <p:extLst>
      <p:ext uri="{BB962C8B-B14F-4D97-AF65-F5344CB8AC3E}">
        <p14:creationId xmlns:p14="http://schemas.microsoft.com/office/powerpoint/2010/main" val="82171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get to household baptism with the Philippian jailer story…</a:t>
            </a:r>
          </a:p>
        </p:txBody>
      </p:sp>
      <p:sp>
        <p:nvSpPr>
          <p:cNvPr id="4" name="Slide Number Placeholder 3"/>
          <p:cNvSpPr>
            <a:spLocks noGrp="1"/>
          </p:cNvSpPr>
          <p:nvPr>
            <p:ph type="sldNum" sz="quarter" idx="5"/>
          </p:nvPr>
        </p:nvSpPr>
        <p:spPr/>
        <p:txBody>
          <a:bodyPr/>
          <a:lstStyle/>
          <a:p>
            <a:fld id="{72324EBA-54D3-45F1-9A0A-BDEB83CA518A}" type="slidenum">
              <a:rPr lang="en-US" smtClean="0"/>
              <a:t>10</a:t>
            </a:fld>
            <a:endParaRPr lang="en-US"/>
          </a:p>
        </p:txBody>
      </p:sp>
    </p:spTree>
    <p:extLst>
      <p:ext uri="{BB962C8B-B14F-4D97-AF65-F5344CB8AC3E}">
        <p14:creationId xmlns:p14="http://schemas.microsoft.com/office/powerpoint/2010/main" val="28512658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324EBA-54D3-45F1-9A0A-BDEB83CA518A}" type="slidenum">
              <a:rPr lang="en-US" smtClean="0"/>
              <a:t>11</a:t>
            </a:fld>
            <a:endParaRPr lang="en-US"/>
          </a:p>
        </p:txBody>
      </p:sp>
    </p:spTree>
    <p:extLst>
      <p:ext uri="{BB962C8B-B14F-4D97-AF65-F5344CB8AC3E}">
        <p14:creationId xmlns:p14="http://schemas.microsoft.com/office/powerpoint/2010/main" val="32977405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324EBA-54D3-45F1-9A0A-BDEB83CA518A}" type="slidenum">
              <a:rPr lang="en-US" smtClean="0"/>
              <a:t>12</a:t>
            </a:fld>
            <a:endParaRPr lang="en-US"/>
          </a:p>
        </p:txBody>
      </p:sp>
    </p:spTree>
    <p:extLst>
      <p:ext uri="{BB962C8B-B14F-4D97-AF65-F5344CB8AC3E}">
        <p14:creationId xmlns:p14="http://schemas.microsoft.com/office/powerpoint/2010/main" val="9036270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324EBA-54D3-45F1-9A0A-BDEB83CA518A}" type="slidenum">
              <a:rPr lang="en-US" smtClean="0"/>
              <a:t>13</a:t>
            </a:fld>
            <a:endParaRPr lang="en-US"/>
          </a:p>
        </p:txBody>
      </p:sp>
    </p:spTree>
    <p:extLst>
      <p:ext uri="{BB962C8B-B14F-4D97-AF65-F5344CB8AC3E}">
        <p14:creationId xmlns:p14="http://schemas.microsoft.com/office/powerpoint/2010/main" val="18576038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6699"/>
                </a:solidFill>
                <a:effectLst/>
                <a:latin typeface="Helvetica Neue" panose="02000503000000020004" pitchFamily="2" charset="0"/>
              </a:rPr>
              <a:t>Acts 16:16</a:t>
            </a:r>
            <a:r>
              <a:rPr lang="en-US" dirty="0">
                <a:effectLst/>
                <a:latin typeface="Lucida Grande" panose="020B0600040502020204" pitchFamily="34" charset="0"/>
              </a:rPr>
              <a:t>    One day as we were going down to the place of prayer, we met a slave girl who had a spirit that enabled her to tell the future. She earned a lot of money for her masters by telling fortunes. </a:t>
            </a:r>
            <a:r>
              <a:rPr lang="en-US" b="1" baseline="30000" dirty="0">
                <a:solidFill>
                  <a:srgbClr val="006699"/>
                </a:solidFill>
                <a:effectLst/>
                <a:latin typeface="Helvetica Neue" panose="02000503000000020004" pitchFamily="2" charset="0"/>
              </a:rPr>
              <a:t>17</a:t>
            </a:r>
            <a:r>
              <a:rPr lang="en-US" dirty="0">
                <a:effectLst/>
                <a:latin typeface="Lucida Grande" panose="020B0600040502020204" pitchFamily="34" charset="0"/>
              </a:rPr>
              <a:t> She followed Paul and the rest of us, shouting, “These men are servants of the Most High God, and they have come to tell you how to be saved.”</a:t>
            </a:r>
          </a:p>
          <a:p>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Acts 16:18</a:t>
            </a:r>
            <a:r>
              <a:rPr lang="en-US" dirty="0">
                <a:effectLst/>
                <a:latin typeface="Lucida Grande" panose="020B0600040502020204" pitchFamily="34" charset="0"/>
              </a:rPr>
              <a:t>    This went on day after day until Paul got so exasperated that he turned and said to the demon within her, “I command you in the name of Jesus Christ to come out of her.” And instantly it left her.</a:t>
            </a:r>
          </a:p>
          <a:p>
            <a:br>
              <a:rPr lang="en-US" dirty="0">
                <a:effectLst/>
                <a:latin typeface="Lucida Grande" panose="020B0600040502020204" pitchFamily="34" charset="0"/>
              </a:rPr>
            </a:br>
            <a:endParaRPr lang="en-US" dirty="0">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Acts 16:19</a:t>
            </a:r>
            <a:r>
              <a:rPr lang="en-US" dirty="0">
                <a:effectLst/>
                <a:latin typeface="Lucida Grande" panose="020B0600040502020204" pitchFamily="34" charset="0"/>
              </a:rPr>
              <a:t>    Her masters’ hopes of wealth were now shattered, so they grabbed Paul and Silas and dragged them before the authorities at the marketplace. </a:t>
            </a:r>
            <a:r>
              <a:rPr lang="en-US" b="1" baseline="30000" dirty="0">
                <a:solidFill>
                  <a:srgbClr val="006699"/>
                </a:solidFill>
                <a:effectLst/>
                <a:latin typeface="Helvetica Neue" panose="02000503000000020004" pitchFamily="2" charset="0"/>
              </a:rPr>
              <a:t>20</a:t>
            </a:r>
            <a:r>
              <a:rPr lang="en-US" dirty="0">
                <a:effectLst/>
                <a:latin typeface="Lucida Grande" panose="020B0600040502020204" pitchFamily="34" charset="0"/>
              </a:rPr>
              <a:t> “The whole city is in an uproar because of these Jews!” they shouted to the city officials. </a:t>
            </a:r>
            <a:r>
              <a:rPr lang="en-US" b="1" baseline="30000" dirty="0">
                <a:solidFill>
                  <a:srgbClr val="006699"/>
                </a:solidFill>
                <a:effectLst/>
                <a:latin typeface="Helvetica Neue" panose="02000503000000020004" pitchFamily="2" charset="0"/>
              </a:rPr>
              <a:t>21</a:t>
            </a:r>
            <a:r>
              <a:rPr lang="en-US" dirty="0">
                <a:effectLst/>
                <a:latin typeface="Lucida Grande" panose="020B0600040502020204" pitchFamily="34" charset="0"/>
              </a:rPr>
              <a:t> “They are teaching customs that are illegal for us Romans to practice.” </a:t>
            </a:r>
            <a:r>
              <a:rPr lang="en-US" b="1" baseline="30000" dirty="0">
                <a:solidFill>
                  <a:srgbClr val="006699"/>
                </a:solidFill>
                <a:effectLst/>
                <a:latin typeface="Helvetica Neue" panose="02000503000000020004" pitchFamily="2" charset="0"/>
              </a:rPr>
              <a:t>22</a:t>
            </a:r>
            <a:r>
              <a:rPr lang="en-US" dirty="0">
                <a:effectLst/>
                <a:latin typeface="Lucida Grande" panose="020B0600040502020204" pitchFamily="34" charset="0"/>
              </a:rPr>
              <a:t> A mob quickly formed against Paul and Silas, and the city officials ordered them stripped and beaten with wooden rods.</a:t>
            </a:r>
          </a:p>
          <a:p>
            <a:endParaRPr lang="en-US" dirty="0">
              <a:effectLst/>
              <a:latin typeface="Lucida Grande" panose="020B0600040502020204" pitchFamily="34" charset="0"/>
            </a:endParaRPr>
          </a:p>
          <a:p>
            <a:endParaRPr lang="en-US" dirty="0"/>
          </a:p>
          <a:p>
            <a:r>
              <a:rPr lang="en-US" dirty="0"/>
              <a:t>NLT</a:t>
            </a:r>
          </a:p>
        </p:txBody>
      </p:sp>
      <p:sp>
        <p:nvSpPr>
          <p:cNvPr id="4" name="Slide Number Placeholder 3"/>
          <p:cNvSpPr>
            <a:spLocks noGrp="1"/>
          </p:cNvSpPr>
          <p:nvPr>
            <p:ph type="sldNum" sz="quarter" idx="5"/>
          </p:nvPr>
        </p:nvSpPr>
        <p:spPr/>
        <p:txBody>
          <a:bodyPr/>
          <a:lstStyle/>
          <a:p>
            <a:fld id="{72324EBA-54D3-45F1-9A0A-BDEB83CA518A}" type="slidenum">
              <a:rPr lang="en-US" smtClean="0"/>
              <a:t>14</a:t>
            </a:fld>
            <a:endParaRPr lang="en-US"/>
          </a:p>
        </p:txBody>
      </p:sp>
    </p:spTree>
    <p:extLst>
      <p:ext uri="{BB962C8B-B14F-4D97-AF65-F5344CB8AC3E}">
        <p14:creationId xmlns:p14="http://schemas.microsoft.com/office/powerpoint/2010/main" val="13617901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30000" dirty="0">
                <a:solidFill>
                  <a:srgbClr val="006699"/>
                </a:solidFill>
                <a:effectLst/>
                <a:latin typeface="Helvetica Neue" panose="02000503000000020004" pitchFamily="2" charset="0"/>
              </a:rPr>
              <a:t>23</a:t>
            </a:r>
            <a:r>
              <a:rPr lang="en-US" dirty="0">
                <a:effectLst/>
                <a:latin typeface="Lucida Grande" panose="020B0600040502020204" pitchFamily="34" charset="0"/>
              </a:rPr>
              <a:t> They were severely beaten, and then they were thrown into prison. The jailer was ordered to make sure they didn’t escape. </a:t>
            </a:r>
            <a:r>
              <a:rPr lang="en-US" b="1" baseline="30000" dirty="0">
                <a:solidFill>
                  <a:srgbClr val="006699"/>
                </a:solidFill>
                <a:effectLst/>
                <a:latin typeface="Helvetica Neue" panose="02000503000000020004" pitchFamily="2" charset="0"/>
              </a:rPr>
              <a:t>24</a:t>
            </a:r>
            <a:r>
              <a:rPr lang="en-US" dirty="0">
                <a:effectLst/>
                <a:latin typeface="Lucida Grande" panose="020B0600040502020204" pitchFamily="34" charset="0"/>
              </a:rPr>
              <a:t> So the jailer put them into the inner dungeon and clamped their feet in the stocks.</a:t>
            </a:r>
          </a:p>
          <a:p>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Acts 16:25</a:t>
            </a:r>
            <a:r>
              <a:rPr lang="en-US" dirty="0">
                <a:effectLst/>
                <a:latin typeface="Lucida Grande" panose="020B0600040502020204" pitchFamily="34" charset="0"/>
              </a:rPr>
              <a:t>    Around midnight Paul and Silas were praying and singing hymns to God, and the other prisoners were listening.</a:t>
            </a:r>
          </a:p>
          <a:p>
            <a:endParaRPr lang="en-US" dirty="0"/>
          </a:p>
          <a:p>
            <a:endParaRPr lang="en-US" dirty="0"/>
          </a:p>
        </p:txBody>
      </p:sp>
      <p:sp>
        <p:nvSpPr>
          <p:cNvPr id="4" name="Slide Number Placeholder 3"/>
          <p:cNvSpPr>
            <a:spLocks noGrp="1"/>
          </p:cNvSpPr>
          <p:nvPr>
            <p:ph type="sldNum" sz="quarter" idx="5"/>
          </p:nvPr>
        </p:nvSpPr>
        <p:spPr/>
        <p:txBody>
          <a:bodyPr/>
          <a:lstStyle/>
          <a:p>
            <a:fld id="{72324EBA-54D3-45F1-9A0A-BDEB83CA518A}" type="slidenum">
              <a:rPr lang="en-US" smtClean="0"/>
              <a:t>15</a:t>
            </a:fld>
            <a:endParaRPr lang="en-US"/>
          </a:p>
        </p:txBody>
      </p:sp>
    </p:spTree>
    <p:extLst>
      <p:ext uri="{BB962C8B-B14F-4D97-AF65-F5344CB8AC3E}">
        <p14:creationId xmlns:p14="http://schemas.microsoft.com/office/powerpoint/2010/main" val="17405445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“Suddenly, there was a massive earthquake, and the prison was shaken to its foundations. All the doors immediately flew open, and the chains of every prisoner fell off!”</a:t>
            </a:r>
          </a:p>
          <a:p>
            <a:endParaRPr lang="en-US" dirty="0"/>
          </a:p>
        </p:txBody>
      </p:sp>
      <p:sp>
        <p:nvSpPr>
          <p:cNvPr id="4" name="Slide Number Placeholder 3"/>
          <p:cNvSpPr>
            <a:spLocks noGrp="1"/>
          </p:cNvSpPr>
          <p:nvPr>
            <p:ph type="sldNum" sz="quarter" idx="5"/>
          </p:nvPr>
        </p:nvSpPr>
        <p:spPr/>
        <p:txBody>
          <a:bodyPr/>
          <a:lstStyle/>
          <a:p>
            <a:fld id="{72324EBA-54D3-45F1-9A0A-BDEB83CA518A}" type="slidenum">
              <a:rPr lang="en-US" smtClean="0"/>
              <a:t>16</a:t>
            </a:fld>
            <a:endParaRPr lang="en-US"/>
          </a:p>
        </p:txBody>
      </p:sp>
    </p:spTree>
    <p:extLst>
      <p:ext uri="{BB962C8B-B14F-4D97-AF65-F5344CB8AC3E}">
        <p14:creationId xmlns:p14="http://schemas.microsoft.com/office/powerpoint/2010/main" val="30238038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jailer woke up to see the prison doors wide open. He assumed the prisoners had escaped, so he drew his sword to kill himself.”</a:t>
            </a:r>
          </a:p>
          <a:p>
            <a:endParaRPr lang="en-US" dirty="0"/>
          </a:p>
        </p:txBody>
      </p:sp>
      <p:sp>
        <p:nvSpPr>
          <p:cNvPr id="4" name="Slide Number Placeholder 3"/>
          <p:cNvSpPr>
            <a:spLocks noGrp="1"/>
          </p:cNvSpPr>
          <p:nvPr>
            <p:ph type="sldNum" sz="quarter" idx="5"/>
          </p:nvPr>
        </p:nvSpPr>
        <p:spPr/>
        <p:txBody>
          <a:bodyPr/>
          <a:lstStyle/>
          <a:p>
            <a:fld id="{72324EBA-54D3-45F1-9A0A-BDEB83CA518A}" type="slidenum">
              <a:rPr lang="en-US" smtClean="0"/>
              <a:t>17</a:t>
            </a:fld>
            <a:endParaRPr lang="en-US"/>
          </a:p>
        </p:txBody>
      </p:sp>
    </p:spTree>
    <p:extLst>
      <p:ext uri="{BB962C8B-B14F-4D97-AF65-F5344CB8AC3E}">
        <p14:creationId xmlns:p14="http://schemas.microsoft.com/office/powerpoint/2010/main" val="350215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324EBA-54D3-45F1-9A0A-BDEB83CA518A}" type="slidenum">
              <a:rPr lang="en-US" smtClean="0"/>
              <a:t>18</a:t>
            </a:fld>
            <a:endParaRPr lang="en-US"/>
          </a:p>
        </p:txBody>
      </p:sp>
    </p:spTree>
    <p:extLst>
      <p:ext uri="{BB962C8B-B14F-4D97-AF65-F5344CB8AC3E}">
        <p14:creationId xmlns:p14="http://schemas.microsoft.com/office/powerpoint/2010/main" val="33474237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324EBA-54D3-45F1-9A0A-BDEB83CA518A}" type="slidenum">
              <a:rPr lang="en-US" smtClean="0"/>
              <a:t>19</a:t>
            </a:fld>
            <a:endParaRPr lang="en-US"/>
          </a:p>
        </p:txBody>
      </p:sp>
    </p:spTree>
    <p:extLst>
      <p:ext uri="{BB962C8B-B14F-4D97-AF65-F5344CB8AC3E}">
        <p14:creationId xmlns:p14="http://schemas.microsoft.com/office/powerpoint/2010/main" val="922012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4650" y="698500"/>
            <a:ext cx="6205538"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23765F-6D3A-4867-9087-48A7502DC5BA}" type="slidenum">
              <a:rPr lang="en-US" smtClean="0"/>
              <a:t>2</a:t>
            </a:fld>
            <a:endParaRPr lang="en-US" dirty="0"/>
          </a:p>
        </p:txBody>
      </p:sp>
    </p:spTree>
    <p:extLst>
      <p:ext uri="{BB962C8B-B14F-4D97-AF65-F5344CB8AC3E}">
        <p14:creationId xmlns:p14="http://schemas.microsoft.com/office/powerpoint/2010/main" val="1231800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324EBA-54D3-45F1-9A0A-BDEB83CA518A}" type="slidenum">
              <a:rPr lang="en-US" smtClean="0"/>
              <a:t>20</a:t>
            </a:fld>
            <a:endParaRPr lang="en-US"/>
          </a:p>
        </p:txBody>
      </p:sp>
    </p:spTree>
    <p:extLst>
      <p:ext uri="{BB962C8B-B14F-4D97-AF65-F5344CB8AC3E}">
        <p14:creationId xmlns:p14="http://schemas.microsoft.com/office/powerpoint/2010/main" val="29007354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6699"/>
                </a:solidFill>
                <a:effectLst/>
                <a:latin typeface="Helvetica Neue" panose="02000503000000020004" pitchFamily="2" charset="0"/>
              </a:rPr>
              <a:t>Acts 16:35</a:t>
            </a:r>
            <a:r>
              <a:rPr lang="en-US" dirty="0">
                <a:effectLst/>
                <a:latin typeface="Lucida Grande" panose="020B0600040502020204" pitchFamily="34" charset="0"/>
              </a:rPr>
              <a:t>    The next morning the city officials sent the police to tell the jailer, “Let those men go!” </a:t>
            </a:r>
            <a:r>
              <a:rPr lang="en-US" b="1" baseline="30000" dirty="0">
                <a:solidFill>
                  <a:srgbClr val="006699"/>
                </a:solidFill>
                <a:effectLst/>
                <a:latin typeface="Helvetica Neue" panose="02000503000000020004" pitchFamily="2" charset="0"/>
              </a:rPr>
              <a:t>36</a:t>
            </a:r>
            <a:r>
              <a:rPr lang="en-US" dirty="0">
                <a:effectLst/>
                <a:latin typeface="Lucida Grande" panose="020B0600040502020204" pitchFamily="34" charset="0"/>
              </a:rPr>
              <a:t> So the jailer told Paul, “The city officials have said you and Silas are free to leave. Go in peace.”</a:t>
            </a:r>
          </a:p>
          <a:p>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Acts 16:37</a:t>
            </a:r>
            <a:r>
              <a:rPr lang="en-US" dirty="0">
                <a:effectLst/>
                <a:latin typeface="Lucida Grande" panose="020B0600040502020204" pitchFamily="34" charset="0"/>
              </a:rPr>
              <a:t>    But Paul replied, “They have publicly beaten us without a trial and put us in prison—and we are Roman citizens. So now they want us to leave secretly? Certainly not! Let them come themselves to release us!”</a:t>
            </a:r>
          </a:p>
          <a:p>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Acts 16:38</a:t>
            </a:r>
            <a:r>
              <a:rPr lang="en-US" dirty="0">
                <a:effectLst/>
                <a:latin typeface="Lucida Grande" panose="020B0600040502020204" pitchFamily="34" charset="0"/>
              </a:rPr>
              <a:t>    When the police reported this, the city officials were alarmed to learn that Paul and Silas were Roman citizens. </a:t>
            </a:r>
            <a:r>
              <a:rPr lang="en-US" b="1" baseline="30000" dirty="0">
                <a:solidFill>
                  <a:srgbClr val="006699"/>
                </a:solidFill>
                <a:effectLst/>
                <a:latin typeface="Helvetica Neue" panose="02000503000000020004" pitchFamily="2" charset="0"/>
              </a:rPr>
              <a:t>39</a:t>
            </a:r>
            <a:r>
              <a:rPr lang="en-US" dirty="0">
                <a:effectLst/>
                <a:latin typeface="Lucida Grande" panose="020B0600040502020204" pitchFamily="34" charset="0"/>
              </a:rPr>
              <a:t> So they came to the jail and apologized to them. Then they brought them out and begged them to leave the city. </a:t>
            </a:r>
          </a:p>
          <a:p>
            <a:endParaRPr lang="en-US" dirty="0"/>
          </a:p>
        </p:txBody>
      </p:sp>
      <p:sp>
        <p:nvSpPr>
          <p:cNvPr id="4" name="Slide Number Placeholder 3"/>
          <p:cNvSpPr>
            <a:spLocks noGrp="1"/>
          </p:cNvSpPr>
          <p:nvPr>
            <p:ph type="sldNum" sz="quarter" idx="5"/>
          </p:nvPr>
        </p:nvSpPr>
        <p:spPr/>
        <p:txBody>
          <a:bodyPr/>
          <a:lstStyle/>
          <a:p>
            <a:fld id="{72324EBA-54D3-45F1-9A0A-BDEB83CA518A}" type="slidenum">
              <a:rPr lang="en-US" smtClean="0"/>
              <a:t>21</a:t>
            </a:fld>
            <a:endParaRPr lang="en-US"/>
          </a:p>
        </p:txBody>
      </p:sp>
    </p:spTree>
    <p:extLst>
      <p:ext uri="{BB962C8B-B14F-4D97-AF65-F5344CB8AC3E}">
        <p14:creationId xmlns:p14="http://schemas.microsoft.com/office/powerpoint/2010/main" val="13640815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324EBA-54D3-45F1-9A0A-BDEB83CA518A}" type="slidenum">
              <a:rPr lang="en-US" smtClean="0"/>
              <a:t>22</a:t>
            </a:fld>
            <a:endParaRPr lang="en-US"/>
          </a:p>
        </p:txBody>
      </p:sp>
    </p:spTree>
    <p:extLst>
      <p:ext uri="{BB962C8B-B14F-4D97-AF65-F5344CB8AC3E}">
        <p14:creationId xmlns:p14="http://schemas.microsoft.com/office/powerpoint/2010/main" val="2084618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324EBA-54D3-45F1-9A0A-BDEB83CA518A}" type="slidenum">
              <a:rPr lang="en-US" smtClean="0"/>
              <a:t>23</a:t>
            </a:fld>
            <a:endParaRPr lang="en-US"/>
          </a:p>
        </p:txBody>
      </p:sp>
    </p:spTree>
    <p:extLst>
      <p:ext uri="{BB962C8B-B14F-4D97-AF65-F5344CB8AC3E}">
        <p14:creationId xmlns:p14="http://schemas.microsoft.com/office/powerpoint/2010/main" val="23896054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324EBA-54D3-45F1-9A0A-BDEB83CA518A}" type="slidenum">
              <a:rPr lang="en-US" smtClean="0"/>
              <a:t>24</a:t>
            </a:fld>
            <a:endParaRPr lang="en-US"/>
          </a:p>
        </p:txBody>
      </p:sp>
    </p:spTree>
    <p:extLst>
      <p:ext uri="{BB962C8B-B14F-4D97-AF65-F5344CB8AC3E}">
        <p14:creationId xmlns:p14="http://schemas.microsoft.com/office/powerpoint/2010/main" val="32046214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324EBA-54D3-45F1-9A0A-BDEB83CA518A}" type="slidenum">
              <a:rPr lang="en-US" smtClean="0"/>
              <a:t>25</a:t>
            </a:fld>
            <a:endParaRPr lang="en-US"/>
          </a:p>
        </p:txBody>
      </p:sp>
    </p:spTree>
    <p:extLst>
      <p:ext uri="{BB962C8B-B14F-4D97-AF65-F5344CB8AC3E}">
        <p14:creationId xmlns:p14="http://schemas.microsoft.com/office/powerpoint/2010/main" val="37601284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324EBA-54D3-45F1-9A0A-BDEB83CA518A}" type="slidenum">
              <a:rPr lang="en-US" smtClean="0"/>
              <a:t>26</a:t>
            </a:fld>
            <a:endParaRPr lang="en-US"/>
          </a:p>
        </p:txBody>
      </p:sp>
    </p:spTree>
    <p:extLst>
      <p:ext uri="{BB962C8B-B14F-4D97-AF65-F5344CB8AC3E}">
        <p14:creationId xmlns:p14="http://schemas.microsoft.com/office/powerpoint/2010/main" val="41179304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324EBA-54D3-45F1-9A0A-BDEB83CA518A}" type="slidenum">
              <a:rPr lang="en-US" smtClean="0"/>
              <a:t>27</a:t>
            </a:fld>
            <a:endParaRPr lang="en-US"/>
          </a:p>
        </p:txBody>
      </p:sp>
    </p:spTree>
    <p:extLst>
      <p:ext uri="{BB962C8B-B14F-4D97-AF65-F5344CB8AC3E}">
        <p14:creationId xmlns:p14="http://schemas.microsoft.com/office/powerpoint/2010/main" val="36887205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324EBA-54D3-45F1-9A0A-BDEB83CA518A}" type="slidenum">
              <a:rPr lang="en-US" smtClean="0"/>
              <a:t>28</a:t>
            </a:fld>
            <a:endParaRPr lang="en-US"/>
          </a:p>
        </p:txBody>
      </p:sp>
    </p:spTree>
    <p:extLst>
      <p:ext uri="{BB962C8B-B14F-4D97-AF65-F5344CB8AC3E}">
        <p14:creationId xmlns:p14="http://schemas.microsoft.com/office/powerpoint/2010/main" val="15143259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324EBA-54D3-45F1-9A0A-BDEB83CA518A}" type="slidenum">
              <a:rPr lang="en-US" smtClean="0"/>
              <a:t>29</a:t>
            </a:fld>
            <a:endParaRPr lang="en-US"/>
          </a:p>
        </p:txBody>
      </p:sp>
    </p:spTree>
    <p:extLst>
      <p:ext uri="{BB962C8B-B14F-4D97-AF65-F5344CB8AC3E}">
        <p14:creationId xmlns:p14="http://schemas.microsoft.com/office/powerpoint/2010/main" val="357083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4650" y="698500"/>
            <a:ext cx="6205538"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23765F-6D3A-4867-9087-48A7502DC5BA}" type="slidenum">
              <a:rPr lang="en-US" smtClean="0"/>
              <a:t>3</a:t>
            </a:fld>
            <a:endParaRPr lang="en-US" dirty="0"/>
          </a:p>
        </p:txBody>
      </p:sp>
    </p:spTree>
    <p:extLst>
      <p:ext uri="{BB962C8B-B14F-4D97-AF65-F5344CB8AC3E}">
        <p14:creationId xmlns:p14="http://schemas.microsoft.com/office/powerpoint/2010/main" val="25300690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324EBA-54D3-45F1-9A0A-BDEB83CA518A}" type="slidenum">
              <a:rPr lang="en-US" smtClean="0"/>
              <a:t>30</a:t>
            </a:fld>
            <a:endParaRPr lang="en-US"/>
          </a:p>
        </p:txBody>
      </p:sp>
    </p:spTree>
    <p:extLst>
      <p:ext uri="{BB962C8B-B14F-4D97-AF65-F5344CB8AC3E}">
        <p14:creationId xmlns:p14="http://schemas.microsoft.com/office/powerpoint/2010/main" val="39337256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324EBA-54D3-45F1-9A0A-BDEB83CA518A}" type="slidenum">
              <a:rPr lang="en-US" smtClean="0"/>
              <a:t>31</a:t>
            </a:fld>
            <a:endParaRPr lang="en-US"/>
          </a:p>
        </p:txBody>
      </p:sp>
    </p:spTree>
    <p:extLst>
      <p:ext uri="{BB962C8B-B14F-4D97-AF65-F5344CB8AC3E}">
        <p14:creationId xmlns:p14="http://schemas.microsoft.com/office/powerpoint/2010/main" val="32861086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324EBA-54D3-45F1-9A0A-BDEB83CA518A}" type="slidenum">
              <a:rPr lang="en-US" smtClean="0"/>
              <a:t>32</a:t>
            </a:fld>
            <a:endParaRPr lang="en-US"/>
          </a:p>
        </p:txBody>
      </p:sp>
    </p:spTree>
    <p:extLst>
      <p:ext uri="{BB962C8B-B14F-4D97-AF65-F5344CB8AC3E}">
        <p14:creationId xmlns:p14="http://schemas.microsoft.com/office/powerpoint/2010/main" val="35383687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324EBA-54D3-45F1-9A0A-BDEB83CA518A}" type="slidenum">
              <a:rPr lang="en-US" smtClean="0"/>
              <a:t>33</a:t>
            </a:fld>
            <a:endParaRPr lang="en-US"/>
          </a:p>
        </p:txBody>
      </p:sp>
    </p:spTree>
    <p:extLst>
      <p:ext uri="{BB962C8B-B14F-4D97-AF65-F5344CB8AC3E}">
        <p14:creationId xmlns:p14="http://schemas.microsoft.com/office/powerpoint/2010/main" val="2658819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324EBA-54D3-45F1-9A0A-BDEB83CA518A}" type="slidenum">
              <a:rPr lang="en-US" smtClean="0"/>
              <a:t>34</a:t>
            </a:fld>
            <a:endParaRPr lang="en-US"/>
          </a:p>
        </p:txBody>
      </p:sp>
    </p:spTree>
    <p:extLst>
      <p:ext uri="{BB962C8B-B14F-4D97-AF65-F5344CB8AC3E}">
        <p14:creationId xmlns:p14="http://schemas.microsoft.com/office/powerpoint/2010/main" val="18857283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324EBA-54D3-45F1-9A0A-BDEB83CA518A}" type="slidenum">
              <a:rPr lang="en-US" smtClean="0"/>
              <a:t>35</a:t>
            </a:fld>
            <a:endParaRPr lang="en-US"/>
          </a:p>
        </p:txBody>
      </p:sp>
    </p:spTree>
    <p:extLst>
      <p:ext uri="{BB962C8B-B14F-4D97-AF65-F5344CB8AC3E}">
        <p14:creationId xmlns:p14="http://schemas.microsoft.com/office/powerpoint/2010/main" val="11063852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381000" y="685800"/>
            <a:ext cx="6096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NT Preaching (</a:t>
            </a:r>
            <a:r>
              <a:rPr lang="en-US" dirty="0" err="1">
                <a:latin typeface="Arial" charset="0"/>
                <a:ea typeface="ＭＳ Ｐゴシック" charset="0"/>
                <a:cs typeface="ＭＳ Ｐゴシック" charset="0"/>
              </a:rPr>
              <a:t>np</a:t>
            </a:r>
            <a:r>
              <a:rPr lang="en-US" dirty="0">
                <a:latin typeface="Arial" charset="0"/>
                <a:ea typeface="ＭＳ Ｐゴシック" charset="0"/>
                <a:cs typeface="ＭＳ Ｐゴシック" charset="0"/>
              </a:rPr>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4650" y="698500"/>
            <a:ext cx="6205538"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23765F-6D3A-4867-9087-48A7502DC5BA}" type="slidenum">
              <a:rPr lang="en-US" smtClean="0"/>
              <a:t>4</a:t>
            </a:fld>
            <a:endParaRPr lang="en-US" dirty="0"/>
          </a:p>
        </p:txBody>
      </p:sp>
    </p:spTree>
    <p:extLst>
      <p:ext uri="{BB962C8B-B14F-4D97-AF65-F5344CB8AC3E}">
        <p14:creationId xmlns:p14="http://schemas.microsoft.com/office/powerpoint/2010/main" val="340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324EBA-54D3-45F1-9A0A-BDEB83CA518A}" type="slidenum">
              <a:rPr lang="en-US" smtClean="0"/>
              <a:t>5</a:t>
            </a:fld>
            <a:endParaRPr lang="en-US"/>
          </a:p>
        </p:txBody>
      </p:sp>
    </p:spTree>
    <p:extLst>
      <p:ext uri="{BB962C8B-B14F-4D97-AF65-F5344CB8AC3E}">
        <p14:creationId xmlns:p14="http://schemas.microsoft.com/office/powerpoint/2010/main" val="30457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324EBA-54D3-45F1-9A0A-BDEB83CA518A}" type="slidenum">
              <a:rPr lang="en-US" smtClean="0"/>
              <a:t>6</a:t>
            </a:fld>
            <a:endParaRPr lang="en-US"/>
          </a:p>
        </p:txBody>
      </p:sp>
    </p:spTree>
    <p:extLst>
      <p:ext uri="{BB962C8B-B14F-4D97-AF65-F5344CB8AC3E}">
        <p14:creationId xmlns:p14="http://schemas.microsoft.com/office/powerpoint/2010/main" val="8981732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324EBA-54D3-45F1-9A0A-BDEB83CA518A}" type="slidenum">
              <a:rPr lang="en-US" smtClean="0"/>
              <a:t>7</a:t>
            </a:fld>
            <a:endParaRPr lang="en-US"/>
          </a:p>
        </p:txBody>
      </p:sp>
    </p:spTree>
    <p:extLst>
      <p:ext uri="{BB962C8B-B14F-4D97-AF65-F5344CB8AC3E}">
        <p14:creationId xmlns:p14="http://schemas.microsoft.com/office/powerpoint/2010/main" val="2728966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324EBA-54D3-45F1-9A0A-BDEB83CA518A}" type="slidenum">
              <a:rPr lang="en-US" smtClean="0"/>
              <a:t>8</a:t>
            </a:fld>
            <a:endParaRPr lang="en-US"/>
          </a:p>
        </p:txBody>
      </p:sp>
    </p:spTree>
    <p:extLst>
      <p:ext uri="{BB962C8B-B14F-4D97-AF65-F5344CB8AC3E}">
        <p14:creationId xmlns:p14="http://schemas.microsoft.com/office/powerpoint/2010/main" val="16999299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324EBA-54D3-45F1-9A0A-BDEB83CA518A}" type="slidenum">
              <a:rPr lang="en-US" smtClean="0"/>
              <a:t>9</a:t>
            </a:fld>
            <a:endParaRPr lang="en-US"/>
          </a:p>
        </p:txBody>
      </p:sp>
    </p:spTree>
    <p:extLst>
      <p:ext uri="{BB962C8B-B14F-4D97-AF65-F5344CB8AC3E}">
        <p14:creationId xmlns:p14="http://schemas.microsoft.com/office/powerpoint/2010/main" val="9869440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634107B-0E53-48C8-9B5E-37A239201CF1}" type="datetimeFigureOut">
              <a:rPr lang="en-US" smtClean="0"/>
              <a:t>1/25/23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01455F-AEB2-47BD-907B-40A7EB0AF91D}" type="slidenum">
              <a:rPr lang="en-US" smtClean="0"/>
              <a:t>‹#›</a:t>
            </a:fld>
            <a:endParaRPr lang="en-US"/>
          </a:p>
        </p:txBody>
      </p:sp>
    </p:spTree>
    <p:extLst>
      <p:ext uri="{BB962C8B-B14F-4D97-AF65-F5344CB8AC3E}">
        <p14:creationId xmlns:p14="http://schemas.microsoft.com/office/powerpoint/2010/main" val="1791791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34107B-0E53-48C8-9B5E-37A239201CF1}" type="datetimeFigureOut">
              <a:rPr lang="en-US" smtClean="0"/>
              <a:t>1/25/23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01455F-AEB2-47BD-907B-40A7EB0AF91D}" type="slidenum">
              <a:rPr lang="en-US" smtClean="0"/>
              <a:t>‹#›</a:t>
            </a:fld>
            <a:endParaRPr lang="en-US"/>
          </a:p>
        </p:txBody>
      </p:sp>
    </p:spTree>
    <p:extLst>
      <p:ext uri="{BB962C8B-B14F-4D97-AF65-F5344CB8AC3E}">
        <p14:creationId xmlns:p14="http://schemas.microsoft.com/office/powerpoint/2010/main" val="19239851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34107B-0E53-48C8-9B5E-37A239201CF1}" type="datetimeFigureOut">
              <a:rPr lang="en-US" smtClean="0"/>
              <a:t>1/25/23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01455F-AEB2-47BD-907B-40A7EB0AF91D}" type="slidenum">
              <a:rPr lang="en-US" smtClean="0"/>
              <a:t>‹#›</a:t>
            </a:fld>
            <a:endParaRPr lang="en-US"/>
          </a:p>
        </p:txBody>
      </p:sp>
    </p:spTree>
    <p:extLst>
      <p:ext uri="{BB962C8B-B14F-4D97-AF65-F5344CB8AC3E}">
        <p14:creationId xmlns:p14="http://schemas.microsoft.com/office/powerpoint/2010/main" val="16092052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103794611"/>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852293168"/>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53072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3072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43081639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69198368"/>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39023602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161340881"/>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4194644672"/>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30659241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34107B-0E53-48C8-9B5E-37A239201CF1}" type="datetimeFigureOut">
              <a:rPr lang="en-US" smtClean="0"/>
              <a:t>1/25/23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01455F-AEB2-47BD-907B-40A7EB0AF91D}" type="slidenum">
              <a:rPr lang="en-US" smtClean="0"/>
              <a:t>‹#›</a:t>
            </a:fld>
            <a:endParaRPr lang="en-US"/>
          </a:p>
        </p:txBody>
      </p:sp>
    </p:spTree>
    <p:extLst>
      <p:ext uri="{BB962C8B-B14F-4D97-AF65-F5344CB8AC3E}">
        <p14:creationId xmlns:p14="http://schemas.microsoft.com/office/powerpoint/2010/main" val="28885493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789208619"/>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305538997"/>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40073575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634107B-0E53-48C8-9B5E-37A239201CF1}" type="datetimeFigureOut">
              <a:rPr lang="en-US" smtClean="0"/>
              <a:t>1/25/23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01455F-AEB2-47BD-907B-40A7EB0AF91D}" type="slidenum">
              <a:rPr lang="en-US" smtClean="0"/>
              <a:t>‹#›</a:t>
            </a:fld>
            <a:endParaRPr lang="en-US"/>
          </a:p>
        </p:txBody>
      </p:sp>
    </p:spTree>
    <p:extLst>
      <p:ext uri="{BB962C8B-B14F-4D97-AF65-F5344CB8AC3E}">
        <p14:creationId xmlns:p14="http://schemas.microsoft.com/office/powerpoint/2010/main" val="1466863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34107B-0E53-48C8-9B5E-37A239201CF1}" type="datetimeFigureOut">
              <a:rPr lang="en-US" smtClean="0"/>
              <a:t>1/25/23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01455F-AEB2-47BD-907B-40A7EB0AF91D}" type="slidenum">
              <a:rPr lang="en-US" smtClean="0"/>
              <a:t>‹#›</a:t>
            </a:fld>
            <a:endParaRPr lang="en-US"/>
          </a:p>
        </p:txBody>
      </p:sp>
    </p:spTree>
    <p:extLst>
      <p:ext uri="{BB962C8B-B14F-4D97-AF65-F5344CB8AC3E}">
        <p14:creationId xmlns:p14="http://schemas.microsoft.com/office/powerpoint/2010/main" val="13826812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34107B-0E53-48C8-9B5E-37A239201CF1}" type="datetimeFigureOut">
              <a:rPr lang="en-US" smtClean="0"/>
              <a:t>1/25/23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01455F-AEB2-47BD-907B-40A7EB0AF91D}" type="slidenum">
              <a:rPr lang="en-US" smtClean="0"/>
              <a:t>‹#›</a:t>
            </a:fld>
            <a:endParaRPr lang="en-US"/>
          </a:p>
        </p:txBody>
      </p:sp>
    </p:spTree>
    <p:extLst>
      <p:ext uri="{BB962C8B-B14F-4D97-AF65-F5344CB8AC3E}">
        <p14:creationId xmlns:p14="http://schemas.microsoft.com/office/powerpoint/2010/main" val="13792224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34107B-0E53-48C8-9B5E-37A239201CF1}" type="datetimeFigureOut">
              <a:rPr lang="en-US" smtClean="0"/>
              <a:t>1/25/23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01455F-AEB2-47BD-907B-40A7EB0AF91D}" type="slidenum">
              <a:rPr lang="en-US" smtClean="0"/>
              <a:t>‹#›</a:t>
            </a:fld>
            <a:endParaRPr lang="en-US"/>
          </a:p>
        </p:txBody>
      </p:sp>
    </p:spTree>
    <p:extLst>
      <p:ext uri="{BB962C8B-B14F-4D97-AF65-F5344CB8AC3E}">
        <p14:creationId xmlns:p14="http://schemas.microsoft.com/office/powerpoint/2010/main" val="1082054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34107B-0E53-48C8-9B5E-37A239201CF1}" type="datetimeFigureOut">
              <a:rPr lang="en-US" smtClean="0"/>
              <a:t>1/25/23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01455F-AEB2-47BD-907B-40A7EB0AF91D}" type="slidenum">
              <a:rPr lang="en-US" smtClean="0"/>
              <a:t>‹#›</a:t>
            </a:fld>
            <a:endParaRPr lang="en-US"/>
          </a:p>
        </p:txBody>
      </p:sp>
    </p:spTree>
    <p:extLst>
      <p:ext uri="{BB962C8B-B14F-4D97-AF65-F5344CB8AC3E}">
        <p14:creationId xmlns:p14="http://schemas.microsoft.com/office/powerpoint/2010/main" val="21512214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634107B-0E53-48C8-9B5E-37A239201CF1}" type="datetimeFigureOut">
              <a:rPr lang="en-US" smtClean="0"/>
              <a:t>1/25/23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01455F-AEB2-47BD-907B-40A7EB0AF91D}" type="slidenum">
              <a:rPr lang="en-US" smtClean="0"/>
              <a:t>‹#›</a:t>
            </a:fld>
            <a:endParaRPr lang="en-US"/>
          </a:p>
        </p:txBody>
      </p:sp>
    </p:spTree>
    <p:extLst>
      <p:ext uri="{BB962C8B-B14F-4D97-AF65-F5344CB8AC3E}">
        <p14:creationId xmlns:p14="http://schemas.microsoft.com/office/powerpoint/2010/main" val="41945915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634107B-0E53-48C8-9B5E-37A239201CF1}" type="datetimeFigureOut">
              <a:rPr lang="en-US" smtClean="0"/>
              <a:t>1/25/23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01455F-AEB2-47BD-907B-40A7EB0AF91D}" type="slidenum">
              <a:rPr lang="en-US" smtClean="0"/>
              <a:t>‹#›</a:t>
            </a:fld>
            <a:endParaRPr lang="en-US"/>
          </a:p>
        </p:txBody>
      </p:sp>
    </p:spTree>
    <p:extLst>
      <p:ext uri="{BB962C8B-B14F-4D97-AF65-F5344CB8AC3E}">
        <p14:creationId xmlns:p14="http://schemas.microsoft.com/office/powerpoint/2010/main" val="4083324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34107B-0E53-48C8-9B5E-37A239201CF1}" type="datetimeFigureOut">
              <a:rPr lang="en-US" smtClean="0"/>
              <a:t>1/25/23</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01455F-AEB2-47BD-907B-40A7EB0AF91D}" type="slidenum">
              <a:rPr lang="en-US" smtClean="0"/>
              <a:t>‹#›</a:t>
            </a:fld>
            <a:endParaRPr lang="en-US"/>
          </a:p>
        </p:txBody>
      </p:sp>
    </p:spTree>
    <p:extLst>
      <p:ext uri="{BB962C8B-B14F-4D97-AF65-F5344CB8AC3E}">
        <p14:creationId xmlns:p14="http://schemas.microsoft.com/office/powerpoint/2010/main" val="37126883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2" y="3902077"/>
            <a:ext cx="4533900"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1219170" fontAlgn="base">
                <a:spcBef>
                  <a:spcPct val="0"/>
                </a:spcBef>
                <a:spcAft>
                  <a:spcPct val="0"/>
                </a:spcAft>
              </a:pPr>
              <a:endParaRPr lang="en-US" sz="32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1219170" fontAlgn="base">
                <a:spcBef>
                  <a:spcPct val="0"/>
                </a:spcBef>
                <a:spcAft>
                  <a:spcPct val="0"/>
                </a:spcAft>
              </a:pPr>
              <a:endParaRPr lang="en-US" sz="32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1219170" fontAlgn="base">
                <a:spcBef>
                  <a:spcPct val="0"/>
                </a:spcBef>
                <a:spcAft>
                  <a:spcPct val="0"/>
                </a:spcAft>
              </a:pPr>
              <a:endParaRPr lang="en-US" sz="32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609600" y="277814"/>
            <a:ext cx="109728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609600" y="1600200"/>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333">
                <a:solidFill>
                  <a:srgbClr val="FFFFFF"/>
                </a:solidFill>
                <a:effectLst>
                  <a:outerShdw blurRad="38100" dist="38100" dir="2700000" algn="tl">
                    <a:srgbClr val="000000"/>
                  </a:outerShdw>
                </a:effectLst>
                <a:latin typeface="Arial" pitchFamily="-112" charset="0"/>
                <a:ea typeface="+mn-ea"/>
                <a:cs typeface="+mn-cs"/>
              </a:defRPr>
            </a:lvl1pPr>
          </a:lstStyle>
          <a:p>
            <a:pPr defTabSz="121917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333">
                <a:solidFill>
                  <a:srgbClr val="FFFFFF"/>
                </a:solidFill>
                <a:effectLst>
                  <a:outerShdw blurRad="38100" dist="38100" dir="2700000" algn="tl">
                    <a:srgbClr val="000000"/>
                  </a:outerShdw>
                </a:effectLst>
                <a:latin typeface="Arial" pitchFamily="-112" charset="0"/>
                <a:ea typeface="+mn-ea"/>
                <a:cs typeface="+mn-cs"/>
              </a:defRPr>
            </a:lvl1pPr>
          </a:lstStyle>
          <a:p>
            <a:pPr defTabSz="121917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333">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1219170" fontAlgn="base">
              <a:spcBef>
                <a:spcPct val="0"/>
              </a:spcBef>
              <a:spcAft>
                <a:spcPct val="0"/>
              </a:spcAft>
              <a:defRPr/>
            </a:pPr>
            <a:fld id="{61F442D0-A11F-2640-8129-5D1BEF7A3C1E}" type="slidenum">
              <a:rPr lang="en-US" smtClean="0"/>
              <a:pPr defTabSz="1219170" fontAlgn="base">
                <a:spcBef>
                  <a:spcPct val="0"/>
                </a:spcBef>
                <a:spcAft>
                  <a:spcPct val="0"/>
                </a:spcAft>
                <a:defRPr/>
              </a:pPr>
              <a:t>‹#›</a:t>
            </a:fld>
            <a:endParaRPr lang="en-US"/>
          </a:p>
        </p:txBody>
      </p:sp>
    </p:spTree>
    <p:extLst>
      <p:ext uri="{BB962C8B-B14F-4D97-AF65-F5344CB8AC3E}">
        <p14:creationId xmlns:p14="http://schemas.microsoft.com/office/powerpoint/2010/main" val="3637014689"/>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609585"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6pPr>
      <a:lvl7pPr marL="1219170"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7pPr>
      <a:lvl8pPr marL="1828754"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8pPr>
      <a:lvl9pPr marL="2438339"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9pPr>
    </p:titleStyle>
    <p:bodyStyle>
      <a:lvl1pPr marL="457189" indent="-457189" algn="l" rtl="0" eaLnBrk="0" fontAlgn="base" hangingPunct="0">
        <a:spcBef>
          <a:spcPct val="20000"/>
        </a:spcBef>
        <a:spcAft>
          <a:spcPct val="0"/>
        </a:spcAft>
        <a:buClr>
          <a:schemeClr val="hlink"/>
        </a:buClr>
        <a:buSzPct val="75000"/>
        <a:buFont typeface="Wingdings" charset="0"/>
        <a:buChar char="l"/>
        <a:defRPr sz="4267">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990575" indent="-380990" algn="l" rtl="0" eaLnBrk="0" fontAlgn="base" hangingPunct="0">
        <a:spcBef>
          <a:spcPct val="20000"/>
        </a:spcBef>
        <a:spcAft>
          <a:spcPct val="0"/>
        </a:spcAft>
        <a:buClr>
          <a:schemeClr val="tx2"/>
        </a:buClr>
        <a:buSzPct val="75000"/>
        <a:buFont typeface="Wingdings" charset="0"/>
        <a:buChar char="l"/>
        <a:defRPr sz="3733">
          <a:solidFill>
            <a:schemeClr val="tx1"/>
          </a:solidFill>
          <a:effectLst>
            <a:outerShdw blurRad="38100" dist="38100" dir="2700000" algn="tl">
              <a:srgbClr val="000000"/>
            </a:outerShdw>
          </a:effectLst>
          <a:latin typeface="+mn-lt"/>
          <a:ea typeface="ＭＳ Ｐゴシック" pitchFamily="-111" charset="-128"/>
        </a:defRPr>
      </a:lvl2pPr>
      <a:lvl3pPr marL="1523962" indent="-304792" algn="l" rtl="0" eaLnBrk="0" fontAlgn="base" hangingPunct="0">
        <a:spcBef>
          <a:spcPct val="20000"/>
        </a:spcBef>
        <a:spcAft>
          <a:spcPct val="0"/>
        </a:spcAft>
        <a:buClr>
          <a:schemeClr val="accent2"/>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charset="0"/>
          <a:cs typeface="Geneva" charset="0"/>
        </a:defRPr>
      </a:lvl3pPr>
      <a:lvl4pPr marL="2133547" indent="-304792" algn="l" rtl="0" eaLnBrk="0" fontAlgn="base" hangingPunct="0">
        <a:spcBef>
          <a:spcPct val="20000"/>
        </a:spcBef>
        <a:spcAft>
          <a:spcPct val="0"/>
        </a:spcAft>
        <a:buClr>
          <a:schemeClr val="folHlink"/>
        </a:buClr>
        <a:buSzPct val="75000"/>
        <a:buFont typeface="Wingdings" charset="0"/>
        <a:buChar char="l"/>
        <a:defRPr sz="2667">
          <a:solidFill>
            <a:schemeClr val="tx1"/>
          </a:solidFill>
          <a:effectLst>
            <a:outerShdw blurRad="38100" dist="38100" dir="2700000" algn="tl">
              <a:srgbClr val="000000"/>
            </a:outerShdw>
          </a:effectLst>
          <a:latin typeface="+mn-lt"/>
          <a:ea typeface="Geneva" charset="-128"/>
          <a:cs typeface="Geneva" charset="0"/>
        </a:defRPr>
      </a:lvl4pPr>
      <a:lvl5pPr marL="2743131" indent="-304792" algn="l" rtl="0" eaLnBrk="0" fontAlgn="base" hangingPunct="0">
        <a:spcBef>
          <a:spcPct val="20000"/>
        </a:spcBef>
        <a:spcAft>
          <a:spcPct val="0"/>
        </a:spcAft>
        <a:buClr>
          <a:schemeClr val="tx1"/>
        </a:buClr>
        <a:buSzPct val="75000"/>
        <a:buFont typeface="Wingdings" charset="0"/>
        <a:buChar char="l"/>
        <a:defRPr sz="2667">
          <a:solidFill>
            <a:schemeClr val="tx1"/>
          </a:solidFill>
          <a:effectLst>
            <a:outerShdw blurRad="38100" dist="38100" dir="2700000" algn="tl">
              <a:srgbClr val="000000"/>
            </a:outerShdw>
          </a:effectLst>
          <a:latin typeface="+mn-lt"/>
          <a:ea typeface="Geneva" charset="-128"/>
          <a:cs typeface="Geneva" charset="0"/>
        </a:defRPr>
      </a:lvl5pPr>
      <a:lvl6pPr marL="3352716"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6pPr>
      <a:lvl7pPr marL="3962301"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7pPr>
      <a:lvl8pPr marL="4571886"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8pPr>
      <a:lvl9pPr marL="5181470"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2.jpeg"/><Relationship Id="rId5" Type="http://schemas.microsoft.com/office/2007/relationships/hdphoto" Target="../media/hdphoto1.wdp"/><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5.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6.xm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17.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9.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20.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3.jpeg"/><Relationship Id="rId5" Type="http://schemas.microsoft.com/office/2007/relationships/hdphoto" Target="../media/hdphoto1.wdp"/><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21.xml"/><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22.xml"/><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23.xml"/><Relationship Id="rId4" Type="http://schemas.openxmlformats.org/officeDocument/2006/relationships/image" Target="../media/image22.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24.xml"/><Relationship Id="rId4" Type="http://schemas.openxmlformats.org/officeDocument/2006/relationships/image" Target="../media/image22.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25.xml"/><Relationship Id="rId4" Type="http://schemas.openxmlformats.org/officeDocument/2006/relationships/image" Target="../media/image6.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26.xml"/><Relationship Id="rId4" Type="http://schemas.openxmlformats.org/officeDocument/2006/relationships/image" Target="../media/image23.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27.xml"/><Relationship Id="rId4" Type="http://schemas.openxmlformats.org/officeDocument/2006/relationships/image" Target="../media/image23.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28.xml"/><Relationship Id="rId4" Type="http://schemas.openxmlformats.org/officeDocument/2006/relationships/image" Target="../media/image24.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29.xml"/><Relationship Id="rId4" Type="http://schemas.openxmlformats.org/officeDocument/2006/relationships/image" Target="../media/image24.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30.xml"/><Relationship Id="rId4" Type="http://schemas.openxmlformats.org/officeDocument/2006/relationships/image" Target="../media/image24.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4.jpeg"/><Relationship Id="rId5" Type="http://schemas.microsoft.com/office/2007/relationships/hdphoto" Target="../media/hdphoto1.wdp"/><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31.xml"/><Relationship Id="rId6" Type="http://schemas.microsoft.com/office/2007/relationships/hdphoto" Target="../media/hdphoto2.wdp"/><Relationship Id="rId5" Type="http://schemas.openxmlformats.org/officeDocument/2006/relationships/image" Target="../media/image25.png"/><Relationship Id="rId4" Type="http://schemas.openxmlformats.org/officeDocument/2006/relationships/image" Target="../media/image23.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ags" Target="../tags/tag32.xml"/><Relationship Id="rId6" Type="http://schemas.microsoft.com/office/2007/relationships/hdphoto" Target="../media/hdphoto2.wdp"/><Relationship Id="rId5" Type="http://schemas.openxmlformats.org/officeDocument/2006/relationships/image" Target="../media/image25.png"/><Relationship Id="rId4" Type="http://schemas.openxmlformats.org/officeDocument/2006/relationships/image" Target="../media/image23.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tags" Target="../tags/tag33.xml"/><Relationship Id="rId6" Type="http://schemas.microsoft.com/office/2007/relationships/hdphoto" Target="../media/hdphoto2.wdp"/><Relationship Id="rId5" Type="http://schemas.openxmlformats.org/officeDocument/2006/relationships/image" Target="../media/image25.png"/><Relationship Id="rId4" Type="http://schemas.openxmlformats.org/officeDocument/2006/relationships/image" Target="../media/image23.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tags" Target="../tags/tag34.xml"/><Relationship Id="rId6" Type="http://schemas.microsoft.com/office/2007/relationships/hdphoto" Target="../media/hdphoto2.wdp"/><Relationship Id="rId5" Type="http://schemas.openxmlformats.org/officeDocument/2006/relationships/image" Target="../media/image25.png"/><Relationship Id="rId4" Type="http://schemas.openxmlformats.org/officeDocument/2006/relationships/image" Target="../media/image23.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ags" Target="../tags/tag35.xml"/><Relationship Id="rId6" Type="http://schemas.microsoft.com/office/2007/relationships/hdphoto" Target="../media/hdphoto2.wdp"/><Relationship Id="rId5" Type="http://schemas.openxmlformats.org/officeDocument/2006/relationships/image" Target="../media/image25.png"/><Relationship Id="rId4" Type="http://schemas.openxmlformats.org/officeDocument/2006/relationships/image" Target="../media/image23.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22.xml"/><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5.jpeg"/><Relationship Id="rId5" Type="http://schemas.microsoft.com/office/2007/relationships/hdphoto" Target="../media/hdphoto1.wdp"/><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4">
            <a:extLst>
              <a:ext uri="{BEBA8EAE-BF5A-486C-A8C5-ECC9F3942E4B}">
                <a14:imgProps xmlns:a14="http://schemas.microsoft.com/office/drawing/2010/main">
                  <a14:imgLayer r:embed="rId5">
                    <a14:imgEffect>
                      <a14:artisticGlowEdges/>
                    </a14:imgEffect>
                  </a14:imgLayer>
                </a14:imgProps>
              </a:ext>
            </a:extLst>
          </a:blip>
          <a:tile tx="0" ty="0" sx="100000" sy="100000" flip="none" algn="tl"/>
        </a:blip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584541F-4FFE-587F-98E6-350780CDD9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B07B990-61B4-4BE6-AEC4-DF9E623334A6}"/>
              </a:ext>
            </a:extLst>
          </p:cNvPr>
          <p:cNvSpPr txBox="1"/>
          <p:nvPr/>
        </p:nvSpPr>
        <p:spPr>
          <a:xfrm>
            <a:off x="239307" y="304800"/>
            <a:ext cx="8220456" cy="1200329"/>
          </a:xfrm>
          <a:prstGeom prst="rect">
            <a:avLst/>
          </a:prstGeom>
          <a:noFill/>
        </p:spPr>
        <p:txBody>
          <a:bodyPr wrap="none" rtlCol="0">
            <a:spAutoFit/>
          </a:bodyPr>
          <a:lstStyle>
            <a:defPPr>
              <a:defRPr lang="en-US"/>
            </a:defPPr>
            <a:lvl1pPr algn="ctr">
              <a:defRPr sz="5400" b="1">
                <a:effectLst>
                  <a:glow rad="139700">
                    <a:schemeClr val="bg2">
                      <a:alpha val="80000"/>
                    </a:schemeClr>
                  </a:glow>
                </a:effectLst>
                <a:latin typeface="Calibri" panose="020F0502020204030204" pitchFamily="34" charset="0"/>
                <a:cs typeface="Calibri" panose="020F0502020204030204" pitchFamily="34" charset="0"/>
              </a:defRPr>
            </a:lvl1pPr>
          </a:lstStyle>
          <a:p>
            <a:r>
              <a:rPr lang="en-US" sz="7200" dirty="0">
                <a:solidFill>
                  <a:schemeClr val="bg1"/>
                </a:solidFill>
                <a:effectLst>
                  <a:glow rad="139700">
                    <a:schemeClr val="tx1"/>
                  </a:glow>
                </a:effectLst>
              </a:rPr>
              <a:t>Intro to Philippians…</a:t>
            </a:r>
          </a:p>
        </p:txBody>
      </p:sp>
      <p:sp>
        <p:nvSpPr>
          <p:cNvPr id="2" name="TextBox 1">
            <a:extLst>
              <a:ext uri="{FF2B5EF4-FFF2-40B4-BE49-F238E27FC236}">
                <a16:creationId xmlns:a16="http://schemas.microsoft.com/office/drawing/2014/main" id="{7DC6EBA3-EE04-499B-B324-AB8CD1E2786B}"/>
              </a:ext>
            </a:extLst>
          </p:cNvPr>
          <p:cNvSpPr txBox="1"/>
          <p:nvPr/>
        </p:nvSpPr>
        <p:spPr>
          <a:xfrm>
            <a:off x="685800" y="2971800"/>
            <a:ext cx="10957167" cy="1938992"/>
          </a:xfrm>
          <a:prstGeom prst="rect">
            <a:avLst/>
          </a:prstGeom>
          <a:noFill/>
        </p:spPr>
        <p:txBody>
          <a:bodyPr wrap="none" rtlCol="0">
            <a:spAutoFit/>
          </a:bodyPr>
          <a:lstStyle/>
          <a:p>
            <a:r>
              <a:rPr lang="en-US" sz="6000" b="1" dirty="0">
                <a:solidFill>
                  <a:schemeClr val="bg1"/>
                </a:solidFill>
                <a:effectLst>
                  <a:glow rad="139700">
                    <a:schemeClr val="tx1"/>
                  </a:glow>
                </a:effectLst>
                <a:latin typeface="Calibri" panose="020F0502020204030204" pitchFamily="34" charset="0"/>
                <a:cs typeface="Calibri" panose="020F0502020204030204" pitchFamily="34" charset="0"/>
              </a:rPr>
              <a:t>Acts 16 – </a:t>
            </a:r>
          </a:p>
          <a:p>
            <a:r>
              <a:rPr lang="en-US" sz="6000" b="1" dirty="0">
                <a:solidFill>
                  <a:schemeClr val="bg1"/>
                </a:solidFill>
                <a:effectLst>
                  <a:glow rad="139700">
                    <a:schemeClr val="tx1"/>
                  </a:glow>
                </a:effectLst>
                <a:latin typeface="Calibri" panose="020F0502020204030204" pitchFamily="34" charset="0"/>
                <a:cs typeface="Calibri" panose="020F0502020204030204" pitchFamily="34" charset="0"/>
              </a:rPr>
              <a:t>The Birth of the Church in Philippi</a:t>
            </a:r>
          </a:p>
        </p:txBody>
      </p:sp>
      <p:sp>
        <p:nvSpPr>
          <p:cNvPr id="3" name="Rectangle 2">
            <a:extLst>
              <a:ext uri="{FF2B5EF4-FFF2-40B4-BE49-F238E27FC236}">
                <a16:creationId xmlns:a16="http://schemas.microsoft.com/office/drawing/2014/main" id="{A85A0310-C99D-BA04-E4AA-4CCCD0263B82}"/>
              </a:ext>
            </a:extLst>
          </p:cNvPr>
          <p:cNvSpPr>
            <a:spLocks noChangeArrowheads="1"/>
          </p:cNvSpPr>
          <p:nvPr/>
        </p:nvSpPr>
        <p:spPr bwMode="auto">
          <a:xfrm>
            <a:off x="0" y="5486400"/>
            <a:ext cx="12192000" cy="1403552"/>
          </a:xfrm>
          <a:prstGeom prst="rect">
            <a:avLst/>
          </a:prstGeom>
          <a:noFill/>
          <a:ln w="9525">
            <a:noFill/>
            <a:miter lim="800000"/>
            <a:headEnd/>
            <a:tailEnd/>
          </a:ln>
          <a:effectLst>
            <a:outerShdw blurRad="63500" dist="35921" dir="2700000" algn="ctr" rotWithShape="0">
              <a:srgbClr val="000514">
                <a:alpha val="74998"/>
              </a:srgbClr>
            </a:outerShdw>
          </a:effectLst>
        </p:spPr>
        <p:txBody>
          <a:bodyPr lIns="91430" tIns="45715" rIns="91430" bIns="45715"/>
          <a:lstStyle/>
          <a:p>
            <a:pPr algn="ctr" defTabSz="914300" fontAlgn="base">
              <a:spcBef>
                <a:spcPct val="20000"/>
              </a:spcBef>
              <a:buClr>
                <a:srgbClr val="FFCC00"/>
              </a:buClr>
              <a:buSzPct val="70000"/>
              <a:defRPr/>
            </a:pPr>
            <a:r>
              <a:rPr lang="en-US" sz="20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Preached by Dan Bridges</a:t>
            </a:r>
            <a:br>
              <a:rPr lang="en-US" sz="20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en-US" sz="20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Amman International Church, Jordan (AmmanChurch.org)</a:t>
            </a:r>
            <a:br>
              <a:rPr lang="en-US" sz="20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en-US" sz="20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Uploaded by Dr. Rick Griffith • Jordan Evangelical Theological Seminary</a:t>
            </a:r>
            <a:br>
              <a:rPr lang="en-US" sz="20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en-US" sz="20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Files in many languages for free download at BibleStudyDownloads.org</a:t>
            </a:r>
          </a:p>
        </p:txBody>
      </p:sp>
    </p:spTree>
    <p:custDataLst>
      <p:tags r:id="rId1"/>
    </p:custDataLst>
    <p:extLst>
      <p:ext uri="{BB962C8B-B14F-4D97-AF65-F5344CB8AC3E}">
        <p14:creationId xmlns:p14="http://schemas.microsoft.com/office/powerpoint/2010/main" val="2411640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E180D4A7-C9FB-4DFB-919C-405C955672EB}">
      <p14:showEvtLst xmlns:p14="http://schemas.microsoft.com/office/powerpoint/2010/main">
        <p14:playEvt time="19" objId="3"/>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a:extLst>
              <a:ext uri="{FF2B5EF4-FFF2-40B4-BE49-F238E27FC236}">
                <a16:creationId xmlns:a16="http://schemas.microsoft.com/office/drawing/2014/main" id="{4B7E1D49-2AAF-196E-097A-DDF05E5037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2A55007-001D-6219-67EA-D1559F5EDDFE}"/>
              </a:ext>
            </a:extLst>
          </p:cNvPr>
          <p:cNvSpPr txBox="1"/>
          <p:nvPr/>
        </p:nvSpPr>
        <p:spPr>
          <a:xfrm>
            <a:off x="304800" y="4114800"/>
            <a:ext cx="9296400" cy="707886"/>
          </a:xfrm>
          <a:prstGeom prst="rect">
            <a:avLst/>
          </a:prstGeom>
          <a:noFill/>
        </p:spPr>
        <p:txBody>
          <a:bodyPr wrap="square" rtlCol="0">
            <a:spAutoFit/>
          </a:bodyPr>
          <a:lstStyle/>
          <a:p>
            <a:r>
              <a:rPr lang="en-US" sz="4000" b="1" dirty="0">
                <a:solidFill>
                  <a:schemeClr val="bg1"/>
                </a:solidFill>
                <a:effectLst>
                  <a:glow rad="139700">
                    <a:schemeClr val="tx1"/>
                  </a:glow>
                </a:effectLst>
                <a:latin typeface="Calibri" panose="020F0502020204030204" pitchFamily="34" charset="0"/>
                <a:cs typeface="Calibri" panose="020F0502020204030204" pitchFamily="34" charset="0"/>
              </a:rPr>
              <a:t>“She and her household were baptized...”</a:t>
            </a:r>
          </a:p>
        </p:txBody>
      </p:sp>
      <p:sp>
        <p:nvSpPr>
          <p:cNvPr id="3" name="TextBox 2">
            <a:extLst>
              <a:ext uri="{FF2B5EF4-FFF2-40B4-BE49-F238E27FC236}">
                <a16:creationId xmlns:a16="http://schemas.microsoft.com/office/drawing/2014/main" id="{E05D3947-540D-FA18-1675-16826F31F62D}"/>
              </a:ext>
            </a:extLst>
          </p:cNvPr>
          <p:cNvSpPr txBox="1"/>
          <p:nvPr/>
        </p:nvSpPr>
        <p:spPr>
          <a:xfrm>
            <a:off x="1981200" y="4778514"/>
            <a:ext cx="7924800" cy="707886"/>
          </a:xfrm>
          <a:prstGeom prst="rect">
            <a:avLst/>
          </a:prstGeom>
          <a:noFill/>
        </p:spPr>
        <p:txBody>
          <a:bodyPr wrap="square" rtlCol="0">
            <a:spAutoFit/>
          </a:bodyPr>
          <a:lstStyle/>
          <a:p>
            <a:r>
              <a:rPr lang="en-US" sz="4000" b="1" dirty="0">
                <a:solidFill>
                  <a:srgbClr val="FFFF00"/>
                </a:solidFill>
                <a:effectLst>
                  <a:glow rad="139700">
                    <a:schemeClr val="tx1"/>
                  </a:glow>
                </a:effectLst>
                <a:latin typeface="Calibri" panose="020F0502020204030204" pitchFamily="34" charset="0"/>
                <a:cs typeface="Calibri" panose="020F0502020204030204" pitchFamily="34" charset="0"/>
              </a:rPr>
              <a:t>Household – Greek </a:t>
            </a:r>
            <a:r>
              <a:rPr lang="en-US" sz="4000" b="1" i="1" dirty="0">
                <a:solidFill>
                  <a:srgbClr val="FFFF00"/>
                </a:solidFill>
                <a:effectLst>
                  <a:glow rad="139700">
                    <a:schemeClr val="tx1"/>
                  </a:glow>
                </a:effectLst>
                <a:latin typeface="Calibri" panose="020F0502020204030204" pitchFamily="34" charset="0"/>
                <a:cs typeface="Calibri" panose="020F0502020204030204" pitchFamily="34" charset="0"/>
              </a:rPr>
              <a:t>oikos</a:t>
            </a:r>
          </a:p>
        </p:txBody>
      </p:sp>
      <p:sp>
        <p:nvSpPr>
          <p:cNvPr id="4" name="TextBox 3">
            <a:extLst>
              <a:ext uri="{FF2B5EF4-FFF2-40B4-BE49-F238E27FC236}">
                <a16:creationId xmlns:a16="http://schemas.microsoft.com/office/drawing/2014/main" id="{49914838-F80C-A21B-2F77-7742B66F3B76}"/>
              </a:ext>
            </a:extLst>
          </p:cNvPr>
          <p:cNvSpPr txBox="1"/>
          <p:nvPr/>
        </p:nvSpPr>
        <p:spPr>
          <a:xfrm>
            <a:off x="1295400" y="5796171"/>
            <a:ext cx="9982200" cy="707886"/>
          </a:xfrm>
          <a:prstGeom prst="rect">
            <a:avLst/>
          </a:prstGeom>
          <a:noFill/>
        </p:spPr>
        <p:txBody>
          <a:bodyPr wrap="square" rtlCol="0">
            <a:spAutoFit/>
          </a:bodyPr>
          <a:lstStyle/>
          <a:p>
            <a:r>
              <a:rPr lang="en-US" sz="4000" b="1" dirty="0">
                <a:solidFill>
                  <a:schemeClr val="bg1"/>
                </a:solidFill>
                <a:effectLst>
                  <a:glow rad="139700">
                    <a:schemeClr val="tx1"/>
                  </a:glow>
                </a:effectLst>
                <a:latin typeface="Calibri" panose="020F0502020204030204" pitchFamily="34" charset="0"/>
                <a:cs typeface="Calibri" panose="020F0502020204030204" pitchFamily="34" charset="0"/>
              </a:rPr>
              <a:t>Why do you think her </a:t>
            </a:r>
            <a:r>
              <a:rPr lang="en-US" sz="4000" b="1" i="1" dirty="0">
                <a:solidFill>
                  <a:schemeClr val="bg1"/>
                </a:solidFill>
                <a:effectLst>
                  <a:glow rad="139700">
                    <a:schemeClr val="tx1"/>
                  </a:glow>
                </a:effectLst>
                <a:latin typeface="Calibri" panose="020F0502020204030204" pitchFamily="34" charset="0"/>
                <a:cs typeface="Calibri" panose="020F0502020204030204" pitchFamily="34" charset="0"/>
              </a:rPr>
              <a:t>oikos</a:t>
            </a:r>
            <a:r>
              <a:rPr lang="en-US" sz="4000" b="1" dirty="0">
                <a:solidFill>
                  <a:schemeClr val="bg1"/>
                </a:solidFill>
                <a:effectLst>
                  <a:glow rad="139700">
                    <a:schemeClr val="tx1"/>
                  </a:glow>
                </a:effectLst>
                <a:latin typeface="Calibri" panose="020F0502020204030204" pitchFamily="34" charset="0"/>
                <a:cs typeface="Calibri" panose="020F0502020204030204" pitchFamily="34" charset="0"/>
              </a:rPr>
              <a:t> was baptized?</a:t>
            </a:r>
          </a:p>
        </p:txBody>
      </p:sp>
      <p:sp>
        <p:nvSpPr>
          <p:cNvPr id="5" name="Title 4">
            <a:extLst>
              <a:ext uri="{FF2B5EF4-FFF2-40B4-BE49-F238E27FC236}">
                <a16:creationId xmlns:a16="http://schemas.microsoft.com/office/drawing/2014/main" id="{842F4740-A845-0EC4-A8DA-5B49EE5EE982}"/>
              </a:ext>
            </a:extLst>
          </p:cNvPr>
          <p:cNvSpPr>
            <a:spLocks noGrp="1"/>
          </p:cNvSpPr>
          <p:nvPr>
            <p:ph type="title" idx="4294967295"/>
          </p:nvPr>
        </p:nvSpPr>
        <p:spPr/>
        <p:txBody>
          <a:bodyPr/>
          <a:lstStyle/>
          <a:p>
            <a:r>
              <a:rPr lang="en-US" sz="4000" b="1" kern="1200" dirty="0">
                <a:solidFill>
                  <a:srgbClr val="FFFFFF"/>
                </a:solidFill>
                <a:effectLst>
                  <a:glow rad="139700">
                    <a:schemeClr val="tx1"/>
                  </a:glow>
                </a:effectLst>
                <a:latin typeface="Calibri" panose="020F0502020204030204" pitchFamily="34" charset="0"/>
                <a:ea typeface="+mj-ea"/>
                <a:cs typeface="Calibri" panose="020F0502020204030204" pitchFamily="34" charset="0"/>
              </a:rPr>
              <a:t>Acts 16:15a NLT</a:t>
            </a:r>
            <a:r>
              <a:rPr lang="en-US" dirty="0"/>
              <a:t> </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5B097532-1947-D6DB-CC11-1EA79A57E6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67C2344-F974-D2CA-BE41-94F318BC7F83}"/>
              </a:ext>
            </a:extLst>
          </p:cNvPr>
          <p:cNvSpPr txBox="1"/>
          <p:nvPr/>
        </p:nvSpPr>
        <p:spPr>
          <a:xfrm>
            <a:off x="952500" y="4724400"/>
            <a:ext cx="10287000" cy="1938992"/>
          </a:xfrm>
          <a:prstGeom prst="rect">
            <a:avLst/>
          </a:prstGeom>
          <a:noFill/>
        </p:spPr>
        <p:txBody>
          <a:bodyPr wrap="square" rtlCol="0">
            <a:spAutoFit/>
          </a:bodyPr>
          <a:lstStyle/>
          <a:p>
            <a:r>
              <a:rPr lang="en-US" sz="4000" b="1" dirty="0">
                <a:solidFill>
                  <a:schemeClr val="bg1"/>
                </a:solidFill>
                <a:effectLst>
                  <a:glow rad="139700">
                    <a:schemeClr val="tx1"/>
                  </a:glow>
                </a:effectLst>
                <a:latin typeface="Calibri" panose="020F0502020204030204" pitchFamily="34" charset="0"/>
                <a:cs typeface="Calibri" panose="020F0502020204030204" pitchFamily="34" charset="0"/>
              </a:rPr>
              <a:t>“ ‘If you agree that I am a true believer in the Lord,’ she said, ‘come and stay at my home.’ And she urged us until we agreed.”</a:t>
            </a:r>
          </a:p>
        </p:txBody>
      </p:sp>
      <p:sp>
        <p:nvSpPr>
          <p:cNvPr id="3" name="Title 2">
            <a:extLst>
              <a:ext uri="{FF2B5EF4-FFF2-40B4-BE49-F238E27FC236}">
                <a16:creationId xmlns:a16="http://schemas.microsoft.com/office/drawing/2014/main" id="{B3B03308-9716-9130-10E1-860E41304024}"/>
              </a:ext>
            </a:extLst>
          </p:cNvPr>
          <p:cNvSpPr>
            <a:spLocks noGrp="1"/>
          </p:cNvSpPr>
          <p:nvPr>
            <p:ph type="title" idx="4294967295"/>
          </p:nvPr>
        </p:nvSpPr>
        <p:spPr/>
        <p:txBody>
          <a:bodyPr/>
          <a:lstStyle/>
          <a:p>
            <a:r>
              <a:rPr lang="en-US" sz="4000" b="1" kern="1200" dirty="0">
                <a:solidFill>
                  <a:srgbClr val="FFFFFF"/>
                </a:solidFill>
                <a:effectLst>
                  <a:glow rad="139700">
                    <a:schemeClr val="tx1"/>
                  </a:glow>
                </a:effectLst>
                <a:latin typeface="Calibri" panose="020F0502020204030204" pitchFamily="34" charset="0"/>
                <a:ea typeface="+mj-ea"/>
                <a:cs typeface="Calibri" panose="020F0502020204030204" pitchFamily="34" charset="0"/>
              </a:rPr>
              <a:t>Acts 16:15b NLT</a:t>
            </a:r>
            <a:r>
              <a:rPr lang="en-US" sz="4400" kern="1200" dirty="0">
                <a:solidFill>
                  <a:srgbClr val="000000"/>
                </a:solidFill>
                <a:effectLst/>
                <a:latin typeface="Calibri" panose="020F0502020204030204" pitchFamily="34" charset="0"/>
                <a:ea typeface="+mj-ea"/>
                <a:cs typeface="+mj-cs"/>
              </a:rPr>
              <a:t> </a:t>
            </a:r>
            <a:endParaRPr lang="en-US" dirty="0"/>
          </a:p>
        </p:txBody>
      </p:sp>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a:extLst>
              <a:ext uri="{FF2B5EF4-FFF2-40B4-BE49-F238E27FC236}">
                <a16:creationId xmlns:a16="http://schemas.microsoft.com/office/drawing/2014/main" id="{C1BD0A74-4C2C-D75C-BB98-44E23A3358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0040E62-A2E7-211A-239E-7D9441893514}"/>
              </a:ext>
            </a:extLst>
          </p:cNvPr>
          <p:cNvSpPr txBox="1"/>
          <p:nvPr/>
        </p:nvSpPr>
        <p:spPr>
          <a:xfrm>
            <a:off x="609600" y="4724400"/>
            <a:ext cx="10972799" cy="1938992"/>
          </a:xfrm>
          <a:prstGeom prst="rect">
            <a:avLst/>
          </a:prstGeom>
          <a:noFill/>
        </p:spPr>
        <p:txBody>
          <a:bodyPr wrap="square" rtlCol="0">
            <a:spAutoFit/>
          </a:bodyPr>
          <a:lstStyle/>
          <a:p>
            <a:r>
              <a:rPr lang="en-US" sz="4000" b="1" dirty="0">
                <a:solidFill>
                  <a:schemeClr val="bg1"/>
                </a:solidFill>
                <a:effectLst>
                  <a:glow rad="139700">
                    <a:schemeClr val="tx1"/>
                  </a:glow>
                </a:effectLst>
                <a:latin typeface="Calibri" panose="020F0502020204030204" pitchFamily="34" charset="0"/>
                <a:cs typeface="Calibri" panose="020F0502020204030204" pitchFamily="34" charset="0"/>
              </a:rPr>
              <a:t>How would you describe Lydia’s role in the early Philippian church – did she “attend” or did she “participate”?</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a:extLst>
              <a:ext uri="{FF2B5EF4-FFF2-40B4-BE49-F238E27FC236}">
                <a16:creationId xmlns:a16="http://schemas.microsoft.com/office/drawing/2014/main" id="{C1BD0A74-4C2C-D75C-BB98-44E23A3358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0040E62-A2E7-211A-239E-7D9441893514}"/>
              </a:ext>
            </a:extLst>
          </p:cNvPr>
          <p:cNvSpPr txBox="1"/>
          <p:nvPr/>
        </p:nvSpPr>
        <p:spPr>
          <a:xfrm>
            <a:off x="762000" y="2667000"/>
            <a:ext cx="10972799" cy="3785652"/>
          </a:xfrm>
          <a:prstGeom prst="rect">
            <a:avLst/>
          </a:prstGeom>
          <a:noFill/>
        </p:spPr>
        <p:txBody>
          <a:bodyPr wrap="square" rtlCol="0">
            <a:spAutoFit/>
          </a:bodyPr>
          <a:lstStyle/>
          <a:p>
            <a:r>
              <a:rPr lang="en-US" sz="4000" b="1" dirty="0">
                <a:solidFill>
                  <a:schemeClr val="bg1"/>
                </a:solidFill>
                <a:effectLst>
                  <a:glow rad="139700">
                    <a:schemeClr val="tx1"/>
                  </a:glow>
                </a:effectLst>
                <a:latin typeface="Calibri" panose="020F0502020204030204" pitchFamily="34" charset="0"/>
                <a:cs typeface="Calibri" panose="020F0502020204030204" pitchFamily="34" charset="0"/>
              </a:rPr>
              <a:t>How would someone from Lydia’s </a:t>
            </a:r>
            <a:r>
              <a:rPr lang="en-US" sz="4000" b="1" i="1" dirty="0">
                <a:solidFill>
                  <a:schemeClr val="bg1"/>
                </a:solidFill>
                <a:effectLst>
                  <a:glow rad="139700">
                    <a:schemeClr val="tx1"/>
                  </a:glow>
                </a:effectLst>
                <a:latin typeface="Calibri" panose="020F0502020204030204" pitchFamily="34" charset="0"/>
                <a:cs typeface="Calibri" panose="020F0502020204030204" pitchFamily="34" charset="0"/>
              </a:rPr>
              <a:t>oikos</a:t>
            </a:r>
            <a:r>
              <a:rPr lang="en-US" sz="4000" b="1" dirty="0">
                <a:solidFill>
                  <a:schemeClr val="bg1"/>
                </a:solidFill>
                <a:effectLst>
                  <a:glow rad="139700">
                    <a:schemeClr val="tx1"/>
                  </a:glow>
                </a:effectLst>
                <a:latin typeface="Calibri" panose="020F0502020204030204" pitchFamily="34" charset="0"/>
                <a:cs typeface="Calibri" panose="020F0502020204030204" pitchFamily="34" charset="0"/>
              </a:rPr>
              <a:t> have described what church was for them?</a:t>
            </a:r>
          </a:p>
          <a:p>
            <a:endParaRPr lang="en-US" sz="4000" b="1" dirty="0">
              <a:solidFill>
                <a:schemeClr val="bg1"/>
              </a:solidFill>
              <a:effectLst>
                <a:glow rad="139700">
                  <a:schemeClr val="tx1"/>
                </a:glow>
              </a:effectLst>
              <a:latin typeface="Calibri" panose="020F0502020204030204" pitchFamily="34" charset="0"/>
              <a:cs typeface="Calibri" panose="020F0502020204030204" pitchFamily="34" charset="0"/>
            </a:endParaRPr>
          </a:p>
          <a:p>
            <a:pPr marL="571500" indent="-571500">
              <a:buFont typeface="Arial" panose="020B0604020202020204" pitchFamily="34" charset="0"/>
              <a:buChar char="•"/>
            </a:pPr>
            <a:r>
              <a:rPr lang="en-US" sz="4000" b="1" dirty="0">
                <a:solidFill>
                  <a:schemeClr val="bg1"/>
                </a:solidFill>
                <a:effectLst>
                  <a:glow rad="139700">
                    <a:schemeClr val="tx1"/>
                  </a:glow>
                </a:effectLst>
                <a:latin typeface="Calibri" panose="020F0502020204030204" pitchFamily="34" charset="0"/>
                <a:cs typeface="Calibri" panose="020F0502020204030204" pitchFamily="34" charset="0"/>
              </a:rPr>
              <a:t>A building to go to?</a:t>
            </a:r>
          </a:p>
          <a:p>
            <a:pPr marL="571500" indent="-571500">
              <a:buFont typeface="Arial" panose="020B0604020202020204" pitchFamily="34" charset="0"/>
              <a:buChar char="•"/>
            </a:pPr>
            <a:r>
              <a:rPr lang="en-US" sz="4000" b="1" dirty="0">
                <a:solidFill>
                  <a:schemeClr val="bg1"/>
                </a:solidFill>
                <a:effectLst>
                  <a:glow rad="139700">
                    <a:schemeClr val="tx1"/>
                  </a:glow>
                </a:effectLst>
                <a:latin typeface="Calibri" panose="020F0502020204030204" pitchFamily="34" charset="0"/>
                <a:cs typeface="Calibri" panose="020F0502020204030204" pitchFamily="34" charset="0"/>
              </a:rPr>
              <a:t>A meeting to attend?</a:t>
            </a:r>
          </a:p>
          <a:p>
            <a:pPr marL="571500" indent="-571500">
              <a:buFont typeface="Arial" panose="020B0604020202020204" pitchFamily="34" charset="0"/>
              <a:buChar char="•"/>
            </a:pPr>
            <a:r>
              <a:rPr lang="en-US" sz="4000" b="1" dirty="0">
                <a:solidFill>
                  <a:schemeClr val="bg1"/>
                </a:solidFill>
                <a:effectLst>
                  <a:glow rad="139700">
                    <a:schemeClr val="tx1"/>
                  </a:glow>
                </a:effectLst>
                <a:latin typeface="Calibri" panose="020F0502020204030204" pitchFamily="34" charset="0"/>
                <a:cs typeface="Calibri" panose="020F0502020204030204" pitchFamily="34" charset="0"/>
              </a:rPr>
              <a:t>A Holy Spirit filled network of relationships!</a:t>
            </a:r>
          </a:p>
        </p:txBody>
      </p:sp>
    </p:spTree>
    <p:custDataLst>
      <p:tags r:id="rId1"/>
    </p:custDataLst>
    <p:extLst>
      <p:ext uri="{BB962C8B-B14F-4D97-AF65-F5344CB8AC3E}">
        <p14:creationId xmlns:p14="http://schemas.microsoft.com/office/powerpoint/2010/main" val="188068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 calcmode="lin" valueType="num">
                                      <p:cBhvr additive="base">
                                        <p:cTn id="13"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a:extLst>
              <a:ext uri="{FF2B5EF4-FFF2-40B4-BE49-F238E27FC236}">
                <a16:creationId xmlns:a16="http://schemas.microsoft.com/office/drawing/2014/main" id="{4BBC119A-4E22-C801-41F5-13BEDB001D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804A32E-4FE6-5439-F185-EF976C069C6C}"/>
              </a:ext>
            </a:extLst>
          </p:cNvPr>
          <p:cNvSpPr>
            <a:spLocks noGrp="1"/>
          </p:cNvSpPr>
          <p:nvPr>
            <p:ph type="title" idx="4294967295"/>
          </p:nvPr>
        </p:nvSpPr>
        <p:spPr/>
        <p:txBody>
          <a:bodyPr/>
          <a:lstStyle/>
          <a:p>
            <a:r>
              <a:rPr lang="en-US" sz="4000" b="1" kern="1200" dirty="0">
                <a:solidFill>
                  <a:srgbClr val="FFFFFF"/>
                </a:solidFill>
                <a:effectLst>
                  <a:glow rad="139700">
                    <a:schemeClr val="tx1"/>
                  </a:glow>
                </a:effectLst>
                <a:latin typeface="Calibri" panose="020F0502020204030204" pitchFamily="34" charset="0"/>
                <a:ea typeface="+mj-ea"/>
                <a:cs typeface="Calibri" panose="020F0502020204030204" pitchFamily="34" charset="0"/>
              </a:rPr>
              <a:t>Acts 16:16-22 NLT</a:t>
            </a:r>
            <a:r>
              <a:rPr lang="en-US" sz="4400" kern="1200" dirty="0">
                <a:solidFill>
                  <a:srgbClr val="000000"/>
                </a:solidFill>
                <a:effectLst/>
                <a:latin typeface="Calibri" panose="020F0502020204030204" pitchFamily="34" charset="0"/>
                <a:ea typeface="+mj-ea"/>
                <a:cs typeface="+mj-cs"/>
              </a:rPr>
              <a:t> </a:t>
            </a:r>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2F56FC37-CEB7-9B4E-A6CD-506175CD1E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242EF0A-F40F-E2FB-C4A6-2101807968B5}"/>
              </a:ext>
            </a:extLst>
          </p:cNvPr>
          <p:cNvSpPr>
            <a:spLocks noGrp="1"/>
          </p:cNvSpPr>
          <p:nvPr>
            <p:ph type="title" idx="4294967295"/>
          </p:nvPr>
        </p:nvSpPr>
        <p:spPr/>
        <p:txBody>
          <a:bodyPr/>
          <a:lstStyle/>
          <a:p>
            <a:pPr algn="l"/>
            <a:r>
              <a:rPr lang="en-US" sz="4000" b="1" kern="1200" dirty="0">
                <a:solidFill>
                  <a:srgbClr val="FFFFFF"/>
                </a:solidFill>
                <a:effectLst>
                  <a:glow rad="139700">
                    <a:schemeClr val="tx1"/>
                  </a:glow>
                </a:effectLst>
                <a:latin typeface="Calibri" panose="020F0502020204030204" pitchFamily="34" charset="0"/>
                <a:ea typeface="+mj-ea"/>
                <a:cs typeface="Calibri" panose="020F0502020204030204" pitchFamily="34" charset="0"/>
              </a:rPr>
              <a:t>Acts 16:23-25 NLT</a:t>
            </a:r>
            <a:r>
              <a:rPr lang="en-US" sz="4400" kern="1200" dirty="0">
                <a:solidFill>
                  <a:srgbClr val="000000"/>
                </a:solidFill>
                <a:effectLst/>
                <a:latin typeface="Calibri" panose="020F0502020204030204" pitchFamily="34" charset="0"/>
                <a:ea typeface="+mj-ea"/>
                <a:cs typeface="+mj-cs"/>
              </a:rPr>
              <a:t> </a:t>
            </a:r>
            <a:endParaRPr lang="en-US" dirty="0"/>
          </a:p>
        </p:txBody>
      </p:sp>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6905738D-E0B8-A8CF-BDC0-041533A4EB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38C0CDB-4166-9AA9-482C-8FA56F883A9D}"/>
              </a:ext>
            </a:extLst>
          </p:cNvPr>
          <p:cNvSpPr>
            <a:spLocks noGrp="1"/>
          </p:cNvSpPr>
          <p:nvPr>
            <p:ph type="title" idx="4294967295"/>
          </p:nvPr>
        </p:nvSpPr>
        <p:spPr/>
        <p:txBody>
          <a:bodyPr/>
          <a:lstStyle/>
          <a:p>
            <a:r>
              <a:rPr lang="en-US" sz="4000" b="1" kern="1200" dirty="0">
                <a:solidFill>
                  <a:srgbClr val="FFFFFF"/>
                </a:solidFill>
                <a:effectLst>
                  <a:glow rad="139700">
                    <a:schemeClr val="tx1"/>
                  </a:glow>
                </a:effectLst>
                <a:latin typeface="Calibri" panose="020F0502020204030204" pitchFamily="34" charset="0"/>
                <a:ea typeface="+mj-ea"/>
                <a:cs typeface="Calibri" panose="020F0502020204030204" pitchFamily="34" charset="0"/>
              </a:rPr>
              <a:t>Acts 16:26 NLT</a:t>
            </a:r>
            <a:r>
              <a:rPr lang="en-US" sz="4400" kern="1200" dirty="0">
                <a:solidFill>
                  <a:srgbClr val="000000"/>
                </a:solidFill>
                <a:effectLst/>
                <a:latin typeface="Calibri" panose="020F0502020204030204" pitchFamily="34" charset="0"/>
                <a:ea typeface="+mj-ea"/>
                <a:cs typeface="+mj-cs"/>
              </a:rPr>
              <a:t> </a:t>
            </a:r>
            <a:endParaRPr lang="en-US" dirty="0"/>
          </a:p>
        </p:txBody>
      </p:sp>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68BA7018-9115-2CBD-B68A-0CDB90F9FF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39B49FC-3088-0756-8E23-6C46A25B9587}"/>
              </a:ext>
            </a:extLst>
          </p:cNvPr>
          <p:cNvSpPr>
            <a:spLocks noGrp="1"/>
          </p:cNvSpPr>
          <p:nvPr>
            <p:ph type="title" idx="4294967295"/>
          </p:nvPr>
        </p:nvSpPr>
        <p:spPr/>
        <p:txBody>
          <a:bodyPr/>
          <a:lstStyle/>
          <a:p>
            <a:r>
              <a:rPr lang="en-US" sz="4000" b="1" kern="1200" dirty="0">
                <a:solidFill>
                  <a:srgbClr val="FFFFFF"/>
                </a:solidFill>
                <a:effectLst>
                  <a:glow rad="139700">
                    <a:schemeClr val="tx1"/>
                  </a:glow>
                </a:effectLst>
                <a:latin typeface="Calibri" panose="020F0502020204030204" pitchFamily="34" charset="0"/>
                <a:ea typeface="+mj-ea"/>
                <a:cs typeface="Calibri" panose="020F0502020204030204" pitchFamily="34" charset="0"/>
              </a:rPr>
              <a:t>Acts 16:27 NLT</a:t>
            </a:r>
            <a:r>
              <a:rPr lang="en-US" sz="4400" kern="1200" dirty="0">
                <a:solidFill>
                  <a:srgbClr val="000000"/>
                </a:solidFill>
                <a:effectLst/>
                <a:latin typeface="Calibri" panose="020F0502020204030204" pitchFamily="34" charset="0"/>
                <a:ea typeface="+mj-ea"/>
                <a:cs typeface="+mj-cs"/>
              </a:rPr>
              <a:t> </a:t>
            </a:r>
            <a:endParaRPr lang="en-US" dirty="0"/>
          </a:p>
        </p:txBody>
      </p:sp>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a:extLst>
              <a:ext uri="{FF2B5EF4-FFF2-40B4-BE49-F238E27FC236}">
                <a16:creationId xmlns:a16="http://schemas.microsoft.com/office/drawing/2014/main" id="{CBCF8FF3-B76A-2E8E-91C2-3606519BDA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265DB5F-00CF-DFBE-52DE-7F4FE7F7632B}"/>
              </a:ext>
            </a:extLst>
          </p:cNvPr>
          <p:cNvSpPr txBox="1"/>
          <p:nvPr/>
        </p:nvSpPr>
        <p:spPr>
          <a:xfrm>
            <a:off x="200526" y="4267200"/>
            <a:ext cx="11963400" cy="2308324"/>
          </a:xfrm>
          <a:prstGeom prst="rect">
            <a:avLst/>
          </a:prstGeom>
          <a:noFill/>
        </p:spPr>
        <p:txBody>
          <a:bodyPr wrap="square" rtlCol="0">
            <a:spAutoFit/>
          </a:bodyPr>
          <a:lstStyle/>
          <a:p>
            <a:r>
              <a:rPr lang="en-US" sz="3600" b="1" dirty="0">
                <a:solidFill>
                  <a:schemeClr val="bg1"/>
                </a:solidFill>
                <a:effectLst>
                  <a:glow rad="139700">
                    <a:schemeClr val="tx1"/>
                  </a:glow>
                </a:effectLst>
                <a:latin typeface="Calibri" panose="020F0502020204030204" pitchFamily="34" charset="0"/>
                <a:cs typeface="Calibri" panose="020F0502020204030204" pitchFamily="34" charset="0"/>
              </a:rPr>
              <a:t>“But Paul shouted to him, ‘Stop! Don’t kill yourself! We are all here!’ The jailer called for lights and ran to the dungeon and fell down trembling before Paul and Silas. Then he brought them out and asked, ‘Sirs, what must I do to be saved?’”</a:t>
            </a:r>
          </a:p>
        </p:txBody>
      </p:sp>
      <p:sp>
        <p:nvSpPr>
          <p:cNvPr id="3" name="Title 2">
            <a:extLst>
              <a:ext uri="{FF2B5EF4-FFF2-40B4-BE49-F238E27FC236}">
                <a16:creationId xmlns:a16="http://schemas.microsoft.com/office/drawing/2014/main" id="{18BDA2AF-18B2-3335-5A02-72D6A58F235A}"/>
              </a:ext>
            </a:extLst>
          </p:cNvPr>
          <p:cNvSpPr>
            <a:spLocks noGrp="1"/>
          </p:cNvSpPr>
          <p:nvPr>
            <p:ph type="title" idx="4294967295"/>
          </p:nvPr>
        </p:nvSpPr>
        <p:spPr/>
        <p:txBody>
          <a:bodyPr/>
          <a:lstStyle/>
          <a:p>
            <a:r>
              <a:rPr lang="en-US" sz="4000" b="1" kern="1200" dirty="0">
                <a:solidFill>
                  <a:srgbClr val="FFFFFF"/>
                </a:solidFill>
                <a:effectLst>
                  <a:glow rad="139700">
                    <a:schemeClr val="tx1"/>
                  </a:glow>
                </a:effectLst>
                <a:latin typeface="Calibri" panose="020F0502020204030204" pitchFamily="34" charset="0"/>
                <a:ea typeface="+mj-ea"/>
                <a:cs typeface="Calibri" panose="020F0502020204030204" pitchFamily="34" charset="0"/>
              </a:rPr>
              <a:t>Acts 16:28-30 NLT</a:t>
            </a:r>
            <a:r>
              <a:rPr lang="en-US" sz="4400" kern="1200" dirty="0">
                <a:solidFill>
                  <a:srgbClr val="000000"/>
                </a:solidFill>
                <a:effectLst/>
                <a:latin typeface="Calibri" panose="020F0502020204030204" pitchFamily="34" charset="0"/>
                <a:ea typeface="+mj-ea"/>
                <a:cs typeface="+mj-cs"/>
              </a:rPr>
              <a:t> </a:t>
            </a:r>
            <a:endParaRPr lang="en-US" dirty="0"/>
          </a:p>
        </p:txBody>
      </p:sp>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a:extLst>
              <a:ext uri="{FF2B5EF4-FFF2-40B4-BE49-F238E27FC236}">
                <a16:creationId xmlns:a16="http://schemas.microsoft.com/office/drawing/2014/main" id="{81AA96E8-865A-D006-A317-6BA9A36287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74933E6-1D6D-1819-3799-4AE56698BC73}"/>
              </a:ext>
            </a:extLst>
          </p:cNvPr>
          <p:cNvSpPr txBox="1"/>
          <p:nvPr/>
        </p:nvSpPr>
        <p:spPr>
          <a:xfrm>
            <a:off x="304800" y="4267200"/>
            <a:ext cx="11582400" cy="2554545"/>
          </a:xfrm>
          <a:prstGeom prst="rect">
            <a:avLst/>
          </a:prstGeom>
          <a:noFill/>
        </p:spPr>
        <p:txBody>
          <a:bodyPr wrap="square" rtlCol="0">
            <a:spAutoFit/>
          </a:bodyPr>
          <a:lstStyle/>
          <a:p>
            <a:r>
              <a:rPr lang="en-US" sz="4000" b="1" dirty="0">
                <a:solidFill>
                  <a:schemeClr val="bg1"/>
                </a:solidFill>
                <a:effectLst>
                  <a:glow rad="139700">
                    <a:schemeClr val="tx1"/>
                  </a:glow>
                </a:effectLst>
                <a:latin typeface="Calibri" panose="020F0502020204030204" pitchFamily="34" charset="0"/>
                <a:cs typeface="Calibri" panose="020F0502020204030204" pitchFamily="34" charset="0"/>
              </a:rPr>
              <a:t>“They replied, ‘Believe in the Lord Jesus and you will be saved, along with everyone in your household.’  And they shared the word of the Lord with him and with all who lived in his household.”</a:t>
            </a:r>
          </a:p>
        </p:txBody>
      </p:sp>
      <p:sp>
        <p:nvSpPr>
          <p:cNvPr id="3" name="Title 2">
            <a:extLst>
              <a:ext uri="{FF2B5EF4-FFF2-40B4-BE49-F238E27FC236}">
                <a16:creationId xmlns:a16="http://schemas.microsoft.com/office/drawing/2014/main" id="{336184CD-08B5-E3DB-5CD1-FEEF5A7FDF8A}"/>
              </a:ext>
            </a:extLst>
          </p:cNvPr>
          <p:cNvSpPr>
            <a:spLocks noGrp="1"/>
          </p:cNvSpPr>
          <p:nvPr>
            <p:ph type="title" idx="4294967295"/>
          </p:nvPr>
        </p:nvSpPr>
        <p:spPr/>
        <p:txBody>
          <a:bodyPr/>
          <a:lstStyle/>
          <a:p>
            <a:r>
              <a:rPr lang="en-US" sz="4000" b="1" kern="1200" dirty="0">
                <a:solidFill>
                  <a:srgbClr val="FFFFFF"/>
                </a:solidFill>
                <a:effectLst>
                  <a:glow rad="139700">
                    <a:schemeClr val="tx1"/>
                  </a:glow>
                </a:effectLst>
                <a:latin typeface="Calibri" panose="020F0502020204030204" pitchFamily="34" charset="0"/>
                <a:ea typeface="+mj-ea"/>
                <a:cs typeface="Calibri" panose="020F0502020204030204" pitchFamily="34" charset="0"/>
              </a:rPr>
              <a:t>Acts 16:31-32 NLT</a:t>
            </a:r>
            <a:r>
              <a:rPr lang="en-US" sz="4400" kern="1200" dirty="0">
                <a:solidFill>
                  <a:srgbClr val="000000"/>
                </a:solidFill>
                <a:effectLst/>
                <a:latin typeface="Calibri" panose="020F0502020204030204" pitchFamily="34" charset="0"/>
                <a:ea typeface="+mj-ea"/>
                <a:cs typeface="+mj-cs"/>
              </a:rPr>
              <a:t> </a:t>
            </a:r>
            <a:endParaRPr lang="en-US" dirty="0"/>
          </a:p>
        </p:txBody>
      </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4">
            <a:extLst>
              <a:ext uri="{BEBA8EAE-BF5A-486C-A8C5-ECC9F3942E4B}">
                <a14:imgProps xmlns:a14="http://schemas.microsoft.com/office/drawing/2010/main">
                  <a14:imgLayer r:embed="rId5">
                    <a14:imgEffect>
                      <a14:artisticGlowEdges/>
                    </a14:imgEffect>
                  </a14:imgLayer>
                </a14:imgProps>
              </a:ext>
            </a:extLst>
          </a:blip>
          <a:tile tx="0" ty="0" sx="100000" sy="100000" flip="none" algn="tl"/>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DC6EBA3-EE04-499B-B324-AB8CD1E2786B}"/>
              </a:ext>
            </a:extLst>
          </p:cNvPr>
          <p:cNvSpPr txBox="1"/>
          <p:nvPr/>
        </p:nvSpPr>
        <p:spPr>
          <a:xfrm>
            <a:off x="696187" y="3404937"/>
            <a:ext cx="5399812" cy="2862322"/>
          </a:xfrm>
          <a:prstGeom prst="rect">
            <a:avLst/>
          </a:prstGeom>
          <a:noFill/>
        </p:spPr>
        <p:txBody>
          <a:bodyPr wrap="none" rtlCol="0">
            <a:spAutoFit/>
          </a:bodyPr>
          <a:lstStyle/>
          <a:p>
            <a:r>
              <a:rPr lang="en-US" sz="6000" b="1" dirty="0">
                <a:solidFill>
                  <a:schemeClr val="bg1"/>
                </a:solidFill>
                <a:effectLst>
                  <a:glow rad="139700">
                    <a:schemeClr val="tx1"/>
                  </a:glow>
                </a:effectLst>
                <a:latin typeface="Calibri" panose="020F0502020204030204" pitchFamily="34" charset="0"/>
                <a:cs typeface="Calibri" panose="020F0502020204030204" pitchFamily="34" charset="0"/>
              </a:rPr>
              <a:t>Attend…</a:t>
            </a:r>
          </a:p>
          <a:p>
            <a:endParaRPr lang="en-US" sz="6000" b="1" dirty="0">
              <a:solidFill>
                <a:schemeClr val="bg1"/>
              </a:solidFill>
              <a:effectLst>
                <a:glow rad="139700">
                  <a:schemeClr val="tx1"/>
                </a:glow>
              </a:effectLst>
              <a:latin typeface="Calibri" panose="020F0502020204030204" pitchFamily="34" charset="0"/>
              <a:cs typeface="Calibri" panose="020F0502020204030204" pitchFamily="34" charset="0"/>
            </a:endParaRPr>
          </a:p>
          <a:p>
            <a:r>
              <a:rPr lang="en-US" sz="6000" b="1" dirty="0">
                <a:solidFill>
                  <a:schemeClr val="bg1"/>
                </a:solidFill>
                <a:effectLst>
                  <a:glow rad="139700">
                    <a:schemeClr val="tx1"/>
                  </a:glow>
                </a:effectLst>
                <a:latin typeface="Calibri" panose="020F0502020204030204" pitchFamily="34" charset="0"/>
                <a:cs typeface="Calibri" panose="020F0502020204030204" pitchFamily="34" charset="0"/>
              </a:rPr>
              <a:t>       Participate…</a:t>
            </a:r>
          </a:p>
        </p:txBody>
      </p:sp>
      <p:pic>
        <p:nvPicPr>
          <p:cNvPr id="2050" name="Picture 2">
            <a:extLst>
              <a:ext uri="{FF2B5EF4-FFF2-40B4-BE49-F238E27FC236}">
                <a16:creationId xmlns:a16="http://schemas.microsoft.com/office/drawing/2014/main" id="{05E1C5BD-5E03-8E57-BFD6-A8A5B3C57A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81299" y="291476"/>
            <a:ext cx="6629400" cy="2590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97546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barn(inVertical)">
                                      <p:cBhvr>
                                        <p:cTn id="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9" objId="3"/>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a:extLst>
              <a:ext uri="{FF2B5EF4-FFF2-40B4-BE49-F238E27FC236}">
                <a16:creationId xmlns:a16="http://schemas.microsoft.com/office/drawing/2014/main" id="{7C28809F-0000-4041-34CE-E86A955248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ABC9126-0187-6C78-F95E-3B241E516546}"/>
              </a:ext>
            </a:extLst>
          </p:cNvPr>
          <p:cNvSpPr txBox="1"/>
          <p:nvPr/>
        </p:nvSpPr>
        <p:spPr>
          <a:xfrm>
            <a:off x="304800" y="4267200"/>
            <a:ext cx="11582400" cy="2554545"/>
          </a:xfrm>
          <a:prstGeom prst="rect">
            <a:avLst/>
          </a:prstGeom>
          <a:noFill/>
        </p:spPr>
        <p:txBody>
          <a:bodyPr wrap="square" rtlCol="0">
            <a:spAutoFit/>
          </a:bodyPr>
          <a:lstStyle/>
          <a:p>
            <a:r>
              <a:rPr lang="en-US" sz="4000" b="1" dirty="0">
                <a:solidFill>
                  <a:schemeClr val="bg1"/>
                </a:solidFill>
                <a:effectLst>
                  <a:glow rad="139700">
                    <a:schemeClr val="tx1"/>
                  </a:glow>
                </a:effectLst>
                <a:latin typeface="Calibri" panose="020F0502020204030204" pitchFamily="34" charset="0"/>
                <a:cs typeface="Calibri" panose="020F0502020204030204" pitchFamily="34" charset="0"/>
              </a:rPr>
              <a:t>“Even at that hour of the night, the jailer cared for them and washed their wounds. Then he and everyone in his </a:t>
            </a:r>
            <a:r>
              <a:rPr lang="en-US" sz="4000" b="1" dirty="0">
                <a:solidFill>
                  <a:srgbClr val="FFFF00"/>
                </a:solidFill>
                <a:effectLst>
                  <a:glow rad="139700">
                    <a:schemeClr val="tx1"/>
                  </a:glow>
                </a:effectLst>
                <a:latin typeface="Calibri" panose="020F0502020204030204" pitchFamily="34" charset="0"/>
                <a:cs typeface="Calibri" panose="020F0502020204030204" pitchFamily="34" charset="0"/>
              </a:rPr>
              <a:t>household</a:t>
            </a:r>
            <a:r>
              <a:rPr lang="en-US" sz="4000" b="1" dirty="0">
                <a:solidFill>
                  <a:schemeClr val="bg1"/>
                </a:solidFill>
                <a:effectLst>
                  <a:glow rad="139700">
                    <a:schemeClr val="tx1"/>
                  </a:glow>
                </a:effectLst>
                <a:latin typeface="Calibri" panose="020F0502020204030204" pitchFamily="34" charset="0"/>
                <a:cs typeface="Calibri" panose="020F0502020204030204" pitchFamily="34" charset="0"/>
              </a:rPr>
              <a:t> were immediately baptized.”</a:t>
            </a:r>
          </a:p>
        </p:txBody>
      </p:sp>
      <p:sp>
        <p:nvSpPr>
          <p:cNvPr id="3" name="Title 2">
            <a:extLst>
              <a:ext uri="{FF2B5EF4-FFF2-40B4-BE49-F238E27FC236}">
                <a16:creationId xmlns:a16="http://schemas.microsoft.com/office/drawing/2014/main" id="{7E8A796C-0A96-A5A2-EAFE-DB1481FFA3F9}"/>
              </a:ext>
            </a:extLst>
          </p:cNvPr>
          <p:cNvSpPr>
            <a:spLocks noGrp="1"/>
          </p:cNvSpPr>
          <p:nvPr>
            <p:ph type="title" idx="4294967295"/>
          </p:nvPr>
        </p:nvSpPr>
        <p:spPr/>
        <p:txBody>
          <a:bodyPr/>
          <a:lstStyle/>
          <a:p>
            <a:r>
              <a:rPr lang="en-US" sz="4000" b="1" kern="1200" dirty="0">
                <a:solidFill>
                  <a:srgbClr val="FFFFFF"/>
                </a:solidFill>
                <a:effectLst>
                  <a:glow rad="139700">
                    <a:schemeClr val="tx1"/>
                  </a:glow>
                </a:effectLst>
                <a:latin typeface="Calibri" panose="020F0502020204030204" pitchFamily="34" charset="0"/>
                <a:ea typeface="+mj-ea"/>
                <a:cs typeface="Calibri" panose="020F0502020204030204" pitchFamily="34" charset="0"/>
              </a:rPr>
              <a:t>Acts 16:33 NLT</a:t>
            </a:r>
            <a:r>
              <a:rPr lang="en-US" sz="4400" kern="1200" dirty="0">
                <a:solidFill>
                  <a:srgbClr val="000000"/>
                </a:solidFill>
                <a:effectLst/>
                <a:latin typeface="Calibri" panose="020F0502020204030204" pitchFamily="34" charset="0"/>
                <a:ea typeface="+mj-ea"/>
                <a:cs typeface="+mj-cs"/>
              </a:rPr>
              <a:t> </a:t>
            </a:r>
            <a:endParaRPr lang="en-US" dirty="0"/>
          </a:p>
        </p:txBody>
      </p:sp>
    </p:spTree>
    <p:custDataLst>
      <p:tags r:id="rId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a:extLst>
              <a:ext uri="{FF2B5EF4-FFF2-40B4-BE49-F238E27FC236}">
                <a16:creationId xmlns:a16="http://schemas.microsoft.com/office/drawing/2014/main" id="{668CFC49-6D9C-3B5C-4385-909E6E4280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01EFDA3-CBA5-C62B-2CFC-72246CB75462}"/>
              </a:ext>
            </a:extLst>
          </p:cNvPr>
          <p:cNvSpPr txBox="1"/>
          <p:nvPr/>
        </p:nvSpPr>
        <p:spPr>
          <a:xfrm>
            <a:off x="304800" y="4648200"/>
            <a:ext cx="11582400" cy="1938992"/>
          </a:xfrm>
          <a:prstGeom prst="rect">
            <a:avLst/>
          </a:prstGeom>
          <a:noFill/>
        </p:spPr>
        <p:txBody>
          <a:bodyPr wrap="square" rtlCol="0">
            <a:spAutoFit/>
          </a:bodyPr>
          <a:lstStyle/>
          <a:p>
            <a:r>
              <a:rPr lang="en-US" sz="4000" b="1" dirty="0">
                <a:solidFill>
                  <a:schemeClr val="bg1"/>
                </a:solidFill>
                <a:effectLst>
                  <a:glow rad="139700">
                    <a:schemeClr val="tx1"/>
                  </a:glow>
                </a:effectLst>
                <a:latin typeface="Calibri" panose="020F0502020204030204" pitchFamily="34" charset="0"/>
                <a:cs typeface="Calibri" panose="020F0502020204030204" pitchFamily="34" charset="0"/>
              </a:rPr>
              <a:t>“He brought them into his house and set a meal before them, and </a:t>
            </a:r>
            <a:r>
              <a:rPr lang="en-US" sz="4000" b="1" dirty="0">
                <a:solidFill>
                  <a:srgbClr val="FFFF00"/>
                </a:solidFill>
                <a:effectLst>
                  <a:glow rad="139700">
                    <a:schemeClr val="tx1"/>
                  </a:glow>
                </a:effectLst>
                <a:latin typeface="Calibri" panose="020F0502020204030204" pitchFamily="34" charset="0"/>
                <a:cs typeface="Calibri" panose="020F0502020204030204" pitchFamily="34" charset="0"/>
              </a:rPr>
              <a:t>he and his entire household rejoiced because they all believed in God</a:t>
            </a:r>
            <a:r>
              <a:rPr lang="en-US" sz="4000" b="1" dirty="0">
                <a:solidFill>
                  <a:schemeClr val="bg1"/>
                </a:solidFill>
                <a:effectLst>
                  <a:glow rad="139700">
                    <a:schemeClr val="tx1"/>
                  </a:glow>
                </a:effectLst>
                <a:latin typeface="Calibri" panose="020F0502020204030204" pitchFamily="34" charset="0"/>
                <a:cs typeface="Calibri" panose="020F0502020204030204" pitchFamily="34" charset="0"/>
              </a:rPr>
              <a:t>.”</a:t>
            </a:r>
          </a:p>
        </p:txBody>
      </p:sp>
      <p:sp>
        <p:nvSpPr>
          <p:cNvPr id="3" name="Title 2">
            <a:extLst>
              <a:ext uri="{FF2B5EF4-FFF2-40B4-BE49-F238E27FC236}">
                <a16:creationId xmlns:a16="http://schemas.microsoft.com/office/drawing/2014/main" id="{389ED1B8-DA52-7A55-0A1B-AA012FA8D31A}"/>
              </a:ext>
            </a:extLst>
          </p:cNvPr>
          <p:cNvSpPr>
            <a:spLocks noGrp="1"/>
          </p:cNvSpPr>
          <p:nvPr>
            <p:ph type="title" idx="4294967295"/>
          </p:nvPr>
        </p:nvSpPr>
        <p:spPr/>
        <p:txBody>
          <a:bodyPr/>
          <a:lstStyle/>
          <a:p>
            <a:r>
              <a:rPr lang="en-US" sz="4000" b="1" kern="1200" dirty="0">
                <a:solidFill>
                  <a:srgbClr val="FFFFFF"/>
                </a:solidFill>
                <a:effectLst>
                  <a:glow rad="139700">
                    <a:schemeClr val="tx1"/>
                  </a:glow>
                </a:effectLst>
                <a:latin typeface="Calibri" panose="020F0502020204030204" pitchFamily="34" charset="0"/>
                <a:ea typeface="+mj-ea"/>
                <a:cs typeface="Calibri" panose="020F0502020204030204" pitchFamily="34" charset="0"/>
              </a:rPr>
              <a:t>Acts 16:34 NLT</a:t>
            </a:r>
            <a:r>
              <a:rPr lang="en-US" sz="4400" kern="1200" dirty="0">
                <a:solidFill>
                  <a:srgbClr val="000000"/>
                </a:solidFill>
                <a:effectLst/>
                <a:latin typeface="Calibri" panose="020F0502020204030204" pitchFamily="34" charset="0"/>
                <a:ea typeface="+mj-ea"/>
                <a:cs typeface="+mj-cs"/>
              </a:rPr>
              <a:t> </a:t>
            </a:r>
            <a:endParaRPr lang="en-US" dirty="0"/>
          </a:p>
        </p:txBody>
      </p:sp>
    </p:spTree>
    <p:custDataLst>
      <p:tags r:id="rId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a:extLst>
              <a:ext uri="{FF2B5EF4-FFF2-40B4-BE49-F238E27FC236}">
                <a16:creationId xmlns:a16="http://schemas.microsoft.com/office/drawing/2014/main" id="{DB125588-7EFE-16FB-A55F-D9E91D9BD0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BD86EAC-781B-464B-52A6-E158CAE80987}"/>
              </a:ext>
            </a:extLst>
          </p:cNvPr>
          <p:cNvSpPr txBox="1"/>
          <p:nvPr/>
        </p:nvSpPr>
        <p:spPr>
          <a:xfrm>
            <a:off x="304800" y="4648200"/>
            <a:ext cx="11582400" cy="1846659"/>
          </a:xfrm>
          <a:prstGeom prst="rect">
            <a:avLst/>
          </a:prstGeom>
          <a:noFill/>
        </p:spPr>
        <p:txBody>
          <a:bodyPr wrap="square" rtlCol="0">
            <a:spAutoFit/>
          </a:bodyPr>
          <a:lstStyle/>
          <a:p>
            <a:r>
              <a:rPr lang="en-US" sz="3800" b="1" dirty="0">
                <a:solidFill>
                  <a:schemeClr val="bg1"/>
                </a:solidFill>
                <a:effectLst>
                  <a:glow rad="139700">
                    <a:schemeClr val="tx1"/>
                  </a:glow>
                </a:effectLst>
                <a:latin typeface="Calibri" panose="020F0502020204030204" pitchFamily="34" charset="0"/>
                <a:cs typeface="Calibri" panose="020F0502020204030204" pitchFamily="34" charset="0"/>
              </a:rPr>
              <a:t>“When Paul and Silas left the prison, they returned to the home of Lydia. There they met with the believers and encouraged them once more. Then they left town.”</a:t>
            </a:r>
          </a:p>
        </p:txBody>
      </p:sp>
      <p:sp>
        <p:nvSpPr>
          <p:cNvPr id="3" name="Title 2">
            <a:extLst>
              <a:ext uri="{FF2B5EF4-FFF2-40B4-BE49-F238E27FC236}">
                <a16:creationId xmlns:a16="http://schemas.microsoft.com/office/drawing/2014/main" id="{AE31A71D-D4A5-A4D7-F5B3-869767B0F709}"/>
              </a:ext>
            </a:extLst>
          </p:cNvPr>
          <p:cNvSpPr>
            <a:spLocks noGrp="1"/>
          </p:cNvSpPr>
          <p:nvPr>
            <p:ph type="title" idx="4294967295"/>
          </p:nvPr>
        </p:nvSpPr>
        <p:spPr/>
        <p:txBody>
          <a:bodyPr/>
          <a:lstStyle/>
          <a:p>
            <a:r>
              <a:rPr lang="en-US" sz="4000" b="1" kern="1200" dirty="0">
                <a:solidFill>
                  <a:srgbClr val="FFFFFF"/>
                </a:solidFill>
                <a:effectLst>
                  <a:glow rad="139700">
                    <a:schemeClr val="tx1"/>
                  </a:glow>
                </a:effectLst>
                <a:latin typeface="Calibri" panose="020F0502020204030204" pitchFamily="34" charset="0"/>
                <a:ea typeface="+mj-ea"/>
                <a:cs typeface="Calibri" panose="020F0502020204030204" pitchFamily="34" charset="0"/>
              </a:rPr>
              <a:t>Acts 16:40 NLT</a:t>
            </a:r>
            <a:r>
              <a:rPr lang="en-US" sz="4400" kern="1200" dirty="0">
                <a:solidFill>
                  <a:srgbClr val="000000"/>
                </a:solidFill>
                <a:effectLst/>
                <a:latin typeface="Calibri" panose="020F0502020204030204" pitchFamily="34" charset="0"/>
                <a:ea typeface="+mj-ea"/>
                <a:cs typeface="+mj-cs"/>
              </a:rPr>
              <a:t> </a:t>
            </a:r>
            <a:endParaRPr lang="en-US" dirty="0"/>
          </a:p>
        </p:txBody>
      </p:sp>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a:extLst>
              <a:ext uri="{FF2B5EF4-FFF2-40B4-BE49-F238E27FC236}">
                <a16:creationId xmlns:a16="http://schemas.microsoft.com/office/drawing/2014/main" id="{DB125588-7EFE-16FB-A55F-D9E91D9BD0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BD86EAC-781B-464B-52A6-E158CAE80987}"/>
              </a:ext>
            </a:extLst>
          </p:cNvPr>
          <p:cNvSpPr txBox="1"/>
          <p:nvPr/>
        </p:nvSpPr>
        <p:spPr>
          <a:xfrm>
            <a:off x="304800" y="4648200"/>
            <a:ext cx="11582400" cy="677108"/>
          </a:xfrm>
          <a:prstGeom prst="rect">
            <a:avLst/>
          </a:prstGeom>
          <a:noFill/>
        </p:spPr>
        <p:txBody>
          <a:bodyPr wrap="square" rtlCol="0">
            <a:spAutoFit/>
          </a:bodyPr>
          <a:lstStyle/>
          <a:p>
            <a:r>
              <a:rPr lang="en-US" sz="3800" b="1" dirty="0">
                <a:solidFill>
                  <a:schemeClr val="bg1"/>
                </a:solidFill>
                <a:effectLst>
                  <a:glow rad="139700">
                    <a:schemeClr val="tx1"/>
                  </a:glow>
                </a:effectLst>
                <a:latin typeface="Calibri" panose="020F0502020204030204" pitchFamily="34" charset="0"/>
                <a:cs typeface="Calibri" panose="020F0502020204030204" pitchFamily="34" charset="0"/>
              </a:rPr>
              <a:t>At this point, who was part of the church in Philippi?</a:t>
            </a:r>
          </a:p>
        </p:txBody>
      </p:sp>
    </p:spTree>
    <p:custDataLst>
      <p:tags r:id="rId1"/>
    </p:custDataLst>
    <p:extLst>
      <p:ext uri="{BB962C8B-B14F-4D97-AF65-F5344CB8AC3E}">
        <p14:creationId xmlns:p14="http://schemas.microsoft.com/office/powerpoint/2010/main" val="6186683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6074A1AE-05B9-1400-96AA-0FC1BF10FA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CA43D5D-680B-76C3-F772-2E376A53FD7F}"/>
              </a:ext>
            </a:extLst>
          </p:cNvPr>
          <p:cNvSpPr txBox="1"/>
          <p:nvPr/>
        </p:nvSpPr>
        <p:spPr>
          <a:xfrm>
            <a:off x="609600" y="5257800"/>
            <a:ext cx="9155327" cy="1446550"/>
          </a:xfrm>
          <a:prstGeom prst="rect">
            <a:avLst/>
          </a:prstGeom>
          <a:noFill/>
        </p:spPr>
        <p:txBody>
          <a:bodyPr wrap="none" rtlCol="0">
            <a:spAutoFit/>
          </a:bodyPr>
          <a:lstStyle/>
          <a:p>
            <a:r>
              <a:rPr lang="en-US" sz="4400" b="1" dirty="0">
                <a:solidFill>
                  <a:schemeClr val="bg1"/>
                </a:solidFill>
                <a:effectLst>
                  <a:glow rad="139700">
                    <a:schemeClr val="tx1"/>
                  </a:glow>
                </a:effectLst>
                <a:latin typeface="Calibri" panose="020F0502020204030204" pitchFamily="34" charset="0"/>
                <a:cs typeface="Calibri" panose="020F0502020204030204" pitchFamily="34" charset="0"/>
              </a:rPr>
              <a:t>Acts 17:1</a:t>
            </a:r>
          </a:p>
          <a:p>
            <a:pPr marL="685800" indent="-685800">
              <a:buFont typeface="Arial" panose="020B0604020202020204" pitchFamily="34" charset="0"/>
              <a:buChar char="•"/>
            </a:pPr>
            <a:r>
              <a:rPr lang="en-US" sz="4400" b="1" dirty="0">
                <a:solidFill>
                  <a:schemeClr val="bg1"/>
                </a:solidFill>
                <a:effectLst>
                  <a:glow rad="139700">
                    <a:schemeClr val="tx1"/>
                  </a:glow>
                </a:effectLst>
                <a:latin typeface="Calibri" panose="020F0502020204030204" pitchFamily="34" charset="0"/>
                <a:cs typeface="Calibri" panose="020F0502020204030204" pitchFamily="34" charset="0"/>
              </a:rPr>
              <a:t>Travel from Philippi to Thessalonica</a:t>
            </a:r>
          </a:p>
        </p:txBody>
      </p:sp>
      <p:sp>
        <p:nvSpPr>
          <p:cNvPr id="3" name="TextBox 2">
            <a:extLst>
              <a:ext uri="{FF2B5EF4-FFF2-40B4-BE49-F238E27FC236}">
                <a16:creationId xmlns:a16="http://schemas.microsoft.com/office/drawing/2014/main" id="{50BCE0F7-FEE5-A22D-320F-CAE2E359268E}"/>
              </a:ext>
            </a:extLst>
          </p:cNvPr>
          <p:cNvSpPr txBox="1"/>
          <p:nvPr/>
        </p:nvSpPr>
        <p:spPr>
          <a:xfrm>
            <a:off x="381000" y="153650"/>
            <a:ext cx="6553200" cy="769441"/>
          </a:xfrm>
          <a:prstGeom prst="rect">
            <a:avLst/>
          </a:prstGeom>
          <a:noFill/>
        </p:spPr>
        <p:txBody>
          <a:bodyPr wrap="square" rtlCol="0">
            <a:spAutoFit/>
          </a:bodyPr>
          <a:lstStyle/>
          <a:p>
            <a:r>
              <a:rPr lang="en-US" sz="4400" b="1" dirty="0">
                <a:solidFill>
                  <a:schemeClr val="bg1"/>
                </a:solidFill>
                <a:effectLst>
                  <a:glow rad="139700">
                    <a:schemeClr val="tx1"/>
                  </a:glow>
                </a:effectLst>
                <a:latin typeface="Calibri" panose="020F0502020204030204" pitchFamily="34" charset="0"/>
                <a:cs typeface="Calibri" panose="020F0502020204030204" pitchFamily="34" charset="0"/>
              </a:rPr>
              <a:t>And then what happened?</a:t>
            </a:r>
          </a:p>
        </p:txBody>
      </p:sp>
      <p:cxnSp>
        <p:nvCxnSpPr>
          <p:cNvPr id="5" name="Straight Arrow Connector 4">
            <a:extLst>
              <a:ext uri="{FF2B5EF4-FFF2-40B4-BE49-F238E27FC236}">
                <a16:creationId xmlns:a16="http://schemas.microsoft.com/office/drawing/2014/main" id="{41C17E01-83A6-EEC9-E3E7-10F101291909}"/>
              </a:ext>
            </a:extLst>
          </p:cNvPr>
          <p:cNvCxnSpPr/>
          <p:nvPr/>
        </p:nvCxnSpPr>
        <p:spPr>
          <a:xfrm flipV="1">
            <a:off x="2971800" y="1348353"/>
            <a:ext cx="19373" cy="232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A93CEE3C-A547-F749-3C2F-1F797718B2E1}"/>
              </a:ext>
            </a:extLst>
          </p:cNvPr>
          <p:cNvCxnSpPr/>
          <p:nvPr/>
        </p:nvCxnSpPr>
        <p:spPr>
          <a:xfrm flipH="1">
            <a:off x="2209800" y="1371600"/>
            <a:ext cx="781373" cy="228600"/>
          </a:xfrm>
          <a:prstGeom prst="straightConnector1">
            <a:avLst/>
          </a:prstGeom>
          <a:ln w="1270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78C399C9-259F-9A22-B823-AC580DB36478}"/>
              </a:ext>
            </a:extLst>
          </p:cNvPr>
          <p:cNvSpPr/>
          <p:nvPr/>
        </p:nvSpPr>
        <p:spPr>
          <a:xfrm rot="20745628">
            <a:off x="1966667" y="1080523"/>
            <a:ext cx="1302327" cy="671434"/>
          </a:xfrm>
          <a:prstGeom prst="roundRect">
            <a:avLst/>
          </a:prstGeom>
          <a:noFill/>
          <a:ln w="1016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69188555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a:extLst>
              <a:ext uri="{FF2B5EF4-FFF2-40B4-BE49-F238E27FC236}">
                <a16:creationId xmlns:a16="http://schemas.microsoft.com/office/drawing/2014/main" id="{82EF5905-BD42-701A-6B40-BDB139614A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AAC255B-BA22-61FB-C411-AD3058F149DF}"/>
              </a:ext>
            </a:extLst>
          </p:cNvPr>
          <p:cNvSpPr txBox="1"/>
          <p:nvPr/>
        </p:nvSpPr>
        <p:spPr>
          <a:xfrm>
            <a:off x="304800" y="2981370"/>
            <a:ext cx="11582400" cy="3016210"/>
          </a:xfrm>
          <a:prstGeom prst="rect">
            <a:avLst/>
          </a:prstGeom>
          <a:noFill/>
        </p:spPr>
        <p:txBody>
          <a:bodyPr wrap="square" rtlCol="0">
            <a:spAutoFit/>
          </a:bodyPr>
          <a:lstStyle/>
          <a:p>
            <a:r>
              <a:rPr lang="en-US" sz="3800" b="1" dirty="0">
                <a:solidFill>
                  <a:schemeClr val="bg1"/>
                </a:solidFill>
                <a:effectLst>
                  <a:glow rad="139700">
                    <a:schemeClr val="tx1"/>
                  </a:glow>
                </a:effectLst>
                <a:latin typeface="Calibri" panose="020F0502020204030204" pitchFamily="34" charset="0"/>
                <a:cs typeface="Calibri" panose="020F0502020204030204" pitchFamily="34" charset="0"/>
              </a:rPr>
              <a:t>“As you know, you Philippians were the only ones who </a:t>
            </a:r>
            <a:r>
              <a:rPr lang="en-US" sz="3800" b="1" dirty="0">
                <a:solidFill>
                  <a:srgbClr val="FFFF00"/>
                </a:solidFill>
                <a:effectLst>
                  <a:glow rad="139700">
                    <a:schemeClr val="tx1"/>
                  </a:glow>
                </a:effectLst>
                <a:latin typeface="Calibri" panose="020F0502020204030204" pitchFamily="34" charset="0"/>
                <a:cs typeface="Calibri" panose="020F0502020204030204" pitchFamily="34" charset="0"/>
              </a:rPr>
              <a:t>gave me financial help when I first brought you the Good News and then traveled on from Macedonia</a:t>
            </a:r>
            <a:r>
              <a:rPr lang="en-US" sz="3800" b="1" dirty="0">
                <a:solidFill>
                  <a:schemeClr val="bg1"/>
                </a:solidFill>
                <a:effectLst>
                  <a:glow rad="139700">
                    <a:schemeClr val="tx1"/>
                  </a:glow>
                </a:effectLst>
                <a:latin typeface="Calibri" panose="020F0502020204030204" pitchFamily="34" charset="0"/>
                <a:cs typeface="Calibri" panose="020F0502020204030204" pitchFamily="34" charset="0"/>
              </a:rPr>
              <a:t>. No other church did this.  Even </a:t>
            </a:r>
            <a:r>
              <a:rPr lang="en-US" sz="3800" b="1" dirty="0">
                <a:solidFill>
                  <a:srgbClr val="FFFF00"/>
                </a:solidFill>
                <a:effectLst>
                  <a:glow rad="139700">
                    <a:schemeClr val="tx1"/>
                  </a:glow>
                </a:effectLst>
                <a:latin typeface="Calibri" panose="020F0502020204030204" pitchFamily="34" charset="0"/>
                <a:cs typeface="Calibri" panose="020F0502020204030204" pitchFamily="34" charset="0"/>
              </a:rPr>
              <a:t>when I was in Thessalonica you sent help more than once</a:t>
            </a:r>
            <a:r>
              <a:rPr lang="en-US" sz="3800" b="1" dirty="0">
                <a:solidFill>
                  <a:schemeClr val="bg1"/>
                </a:solidFill>
                <a:effectLst>
                  <a:glow rad="139700">
                    <a:schemeClr val="tx1"/>
                  </a:glow>
                </a:effectLst>
                <a:latin typeface="Calibri" panose="020F0502020204030204" pitchFamily="34" charset="0"/>
                <a:cs typeface="Calibri" panose="020F0502020204030204" pitchFamily="34" charset="0"/>
              </a:rPr>
              <a:t>.”        Philippians 4:15-16 </a:t>
            </a:r>
          </a:p>
        </p:txBody>
      </p:sp>
    </p:spTree>
    <p:custDataLst>
      <p:tags r:id="rId1"/>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a:extLst>
              <a:ext uri="{FF2B5EF4-FFF2-40B4-BE49-F238E27FC236}">
                <a16:creationId xmlns:a16="http://schemas.microsoft.com/office/drawing/2014/main" id="{82EF5905-BD42-701A-6B40-BDB139614A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7FCC1BE-E89D-4E55-F106-373898D0F8AE}"/>
              </a:ext>
            </a:extLst>
          </p:cNvPr>
          <p:cNvSpPr txBox="1"/>
          <p:nvPr/>
        </p:nvSpPr>
        <p:spPr>
          <a:xfrm>
            <a:off x="457200" y="2971800"/>
            <a:ext cx="11582400" cy="3600986"/>
          </a:xfrm>
          <a:prstGeom prst="rect">
            <a:avLst/>
          </a:prstGeom>
          <a:noFill/>
        </p:spPr>
        <p:txBody>
          <a:bodyPr wrap="square" rtlCol="0">
            <a:spAutoFit/>
          </a:bodyPr>
          <a:lstStyle/>
          <a:p>
            <a:r>
              <a:rPr lang="en-US" sz="3800" b="1" dirty="0">
                <a:solidFill>
                  <a:schemeClr val="bg1"/>
                </a:solidFill>
                <a:effectLst>
                  <a:glow rad="139700">
                    <a:schemeClr val="tx1"/>
                  </a:glow>
                </a:effectLst>
                <a:latin typeface="Calibri" panose="020F0502020204030204" pitchFamily="34" charset="0"/>
                <a:cs typeface="Calibri" panose="020F0502020204030204" pitchFamily="34" charset="0"/>
              </a:rPr>
              <a:t>“For I can testify that [</a:t>
            </a:r>
            <a:r>
              <a:rPr lang="en-US" sz="3800" b="1" dirty="0">
                <a:solidFill>
                  <a:srgbClr val="FFFF00"/>
                </a:solidFill>
                <a:effectLst>
                  <a:glow rad="139700">
                    <a:schemeClr val="tx1"/>
                  </a:glow>
                </a:effectLst>
                <a:latin typeface="Calibri" panose="020F0502020204030204" pitchFamily="34" charset="0"/>
                <a:cs typeface="Calibri" panose="020F0502020204030204" pitchFamily="34" charset="0"/>
              </a:rPr>
              <a:t>the churches of Macedonia] gave not only what they could afford, but far more</a:t>
            </a:r>
            <a:r>
              <a:rPr lang="en-US" sz="3800" b="1" dirty="0">
                <a:solidFill>
                  <a:schemeClr val="bg1"/>
                </a:solidFill>
                <a:effectLst>
                  <a:glow rad="139700">
                    <a:schemeClr val="tx1"/>
                  </a:glow>
                </a:effectLst>
                <a:latin typeface="Calibri" panose="020F0502020204030204" pitchFamily="34" charset="0"/>
                <a:cs typeface="Calibri" panose="020F0502020204030204" pitchFamily="34" charset="0"/>
              </a:rPr>
              <a:t>. And they did it of their own free will.  They begged us again and again for the privilege of </a:t>
            </a:r>
            <a:r>
              <a:rPr lang="en-US" sz="3800" b="1" dirty="0">
                <a:solidFill>
                  <a:srgbClr val="FFFF00"/>
                </a:solidFill>
                <a:effectLst>
                  <a:glow rad="139700">
                    <a:schemeClr val="tx1"/>
                  </a:glow>
                </a:effectLst>
                <a:latin typeface="Calibri" panose="020F0502020204030204" pitchFamily="34" charset="0"/>
                <a:cs typeface="Calibri" panose="020F0502020204030204" pitchFamily="34" charset="0"/>
              </a:rPr>
              <a:t>sharing in the gift for the believers in Jerusalem</a:t>
            </a:r>
            <a:r>
              <a:rPr lang="en-US" sz="3800" b="1" dirty="0">
                <a:solidFill>
                  <a:schemeClr val="bg1"/>
                </a:solidFill>
                <a:effectLst>
                  <a:glow rad="139700">
                    <a:schemeClr val="tx1"/>
                  </a:glow>
                </a:effectLst>
                <a:latin typeface="Calibri" panose="020F0502020204030204" pitchFamily="34" charset="0"/>
                <a:cs typeface="Calibri" panose="020F0502020204030204" pitchFamily="34" charset="0"/>
              </a:rPr>
              <a:t>.”</a:t>
            </a:r>
          </a:p>
          <a:p>
            <a:r>
              <a:rPr lang="en-US" sz="3800" b="1" dirty="0">
                <a:solidFill>
                  <a:schemeClr val="bg1"/>
                </a:solidFill>
                <a:effectLst>
                  <a:glow rad="139700">
                    <a:schemeClr val="tx1"/>
                  </a:glow>
                </a:effectLst>
                <a:latin typeface="Calibri" panose="020F0502020204030204" pitchFamily="34" charset="0"/>
                <a:cs typeface="Calibri" panose="020F0502020204030204" pitchFamily="34" charset="0"/>
              </a:rPr>
              <a:t>                                                 2 Corinthians 8:1-4</a:t>
            </a:r>
          </a:p>
        </p:txBody>
      </p:sp>
    </p:spTree>
    <p:custDataLst>
      <p:tags r:id="rId1"/>
    </p:custDataLst>
    <p:extLst>
      <p:ext uri="{BB962C8B-B14F-4D97-AF65-F5344CB8AC3E}">
        <p14:creationId xmlns:p14="http://schemas.microsoft.com/office/powerpoint/2010/main" val="33090773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a:extLst>
              <a:ext uri="{FF2B5EF4-FFF2-40B4-BE49-F238E27FC236}">
                <a16:creationId xmlns:a16="http://schemas.microsoft.com/office/drawing/2014/main" id="{F3BE233B-9EBA-EA6F-B9FC-7142FD9E7E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C9C9A7F-E613-8915-C88C-A45492C0AE8D}"/>
              </a:ext>
            </a:extLst>
          </p:cNvPr>
          <p:cNvSpPr txBox="1"/>
          <p:nvPr/>
        </p:nvSpPr>
        <p:spPr>
          <a:xfrm>
            <a:off x="316832" y="475023"/>
            <a:ext cx="11582400" cy="677108"/>
          </a:xfrm>
          <a:prstGeom prst="rect">
            <a:avLst/>
          </a:prstGeom>
          <a:noFill/>
        </p:spPr>
        <p:txBody>
          <a:bodyPr wrap="square" rtlCol="0">
            <a:spAutoFit/>
          </a:bodyPr>
          <a:lstStyle/>
          <a:p>
            <a:r>
              <a:rPr lang="en-US" sz="3800" b="1" dirty="0">
                <a:solidFill>
                  <a:schemeClr val="bg1"/>
                </a:solidFill>
                <a:effectLst>
                  <a:glow rad="139700">
                    <a:schemeClr val="tx1"/>
                  </a:glow>
                </a:effectLst>
                <a:latin typeface="Calibri" panose="020F0502020204030204" pitchFamily="34" charset="0"/>
                <a:cs typeface="Calibri" panose="020F0502020204030204" pitchFamily="34" charset="0"/>
              </a:rPr>
              <a:t>About 12 years later…</a:t>
            </a:r>
          </a:p>
        </p:txBody>
      </p:sp>
      <p:sp>
        <p:nvSpPr>
          <p:cNvPr id="3" name="TextBox 2">
            <a:extLst>
              <a:ext uri="{FF2B5EF4-FFF2-40B4-BE49-F238E27FC236}">
                <a16:creationId xmlns:a16="http://schemas.microsoft.com/office/drawing/2014/main" id="{AAF919EA-1EB5-5445-2EA1-769F94C64DC3}"/>
              </a:ext>
            </a:extLst>
          </p:cNvPr>
          <p:cNvSpPr txBox="1"/>
          <p:nvPr/>
        </p:nvSpPr>
        <p:spPr>
          <a:xfrm>
            <a:off x="332874" y="3813716"/>
            <a:ext cx="11582400" cy="3016210"/>
          </a:xfrm>
          <a:prstGeom prst="rect">
            <a:avLst/>
          </a:prstGeom>
          <a:noFill/>
        </p:spPr>
        <p:txBody>
          <a:bodyPr wrap="square" rtlCol="0">
            <a:spAutoFit/>
          </a:bodyPr>
          <a:lstStyle/>
          <a:p>
            <a:pPr marL="571500" indent="-571500">
              <a:buFont typeface="Arial" panose="020B0604020202020204" pitchFamily="34" charset="0"/>
              <a:buChar char="•"/>
            </a:pPr>
            <a:r>
              <a:rPr lang="en-US" sz="3800" b="1" dirty="0">
                <a:solidFill>
                  <a:schemeClr val="bg1"/>
                </a:solidFill>
                <a:effectLst>
                  <a:glow rad="139700">
                    <a:schemeClr val="tx1"/>
                  </a:glow>
                </a:effectLst>
                <a:latin typeface="Calibri" panose="020F0502020204030204" pitchFamily="34" charset="0"/>
                <a:cs typeface="Calibri" panose="020F0502020204030204" pitchFamily="34" charset="0"/>
              </a:rPr>
              <a:t>Paul was in prison in Rome.</a:t>
            </a:r>
          </a:p>
          <a:p>
            <a:pPr marL="571500" indent="-571500">
              <a:buFont typeface="Arial" panose="020B0604020202020204" pitchFamily="34" charset="0"/>
              <a:buChar char="•"/>
            </a:pPr>
            <a:r>
              <a:rPr lang="en-US" sz="3800" b="1" dirty="0">
                <a:solidFill>
                  <a:schemeClr val="bg1"/>
                </a:solidFill>
                <a:effectLst>
                  <a:glow rad="139700">
                    <a:schemeClr val="tx1"/>
                  </a:glow>
                </a:effectLst>
                <a:latin typeface="Calibri" panose="020F0502020204030204" pitchFamily="34" charset="0"/>
                <a:cs typeface="Calibri" panose="020F0502020204030204" pitchFamily="34" charset="0"/>
              </a:rPr>
              <a:t>Philippian </a:t>
            </a:r>
            <a:r>
              <a:rPr lang="en-US" sz="3800" b="1">
                <a:solidFill>
                  <a:schemeClr val="bg1"/>
                </a:solidFill>
                <a:effectLst>
                  <a:glow rad="139700">
                    <a:schemeClr val="tx1"/>
                  </a:glow>
                </a:effectLst>
                <a:latin typeface="Calibri" panose="020F0502020204030204" pitchFamily="34" charset="0"/>
                <a:cs typeface="Calibri" panose="020F0502020204030204" pitchFamily="34" charset="0"/>
              </a:rPr>
              <a:t>church was </a:t>
            </a:r>
            <a:r>
              <a:rPr lang="en-US" sz="3800" b="1" dirty="0">
                <a:solidFill>
                  <a:schemeClr val="bg1"/>
                </a:solidFill>
                <a:effectLst>
                  <a:glow rad="139700">
                    <a:schemeClr val="tx1"/>
                  </a:glow>
                </a:effectLst>
                <a:latin typeface="Calibri" panose="020F0502020204030204" pitchFamily="34" charset="0"/>
                <a:cs typeface="Calibri" panose="020F0502020204030204" pitchFamily="34" charset="0"/>
              </a:rPr>
              <a:t>still growing and thriving! </a:t>
            </a:r>
          </a:p>
          <a:p>
            <a:pPr lvl="1"/>
            <a:r>
              <a:rPr lang="en-US" sz="3800" b="1" dirty="0">
                <a:solidFill>
                  <a:schemeClr val="bg1"/>
                </a:solidFill>
                <a:effectLst>
                  <a:glow rad="139700">
                    <a:schemeClr val="tx1"/>
                  </a:glow>
                </a:effectLst>
                <a:latin typeface="Calibri" panose="020F0502020204030204" pitchFamily="34" charset="0"/>
                <a:cs typeface="Calibri" panose="020F0502020204030204" pitchFamily="34" charset="0"/>
              </a:rPr>
              <a:t> How was this happening without “full-time” workers?</a:t>
            </a:r>
          </a:p>
          <a:p>
            <a:pPr marL="571500" indent="-571500">
              <a:buFont typeface="Arial" panose="020B0604020202020204" pitchFamily="34" charset="0"/>
              <a:buChar char="•"/>
            </a:pPr>
            <a:r>
              <a:rPr lang="en-US" sz="3800" b="1" dirty="0">
                <a:solidFill>
                  <a:schemeClr val="bg1"/>
                </a:solidFill>
                <a:effectLst>
                  <a:glow rad="139700">
                    <a:schemeClr val="tx1"/>
                  </a:glow>
                </a:effectLst>
                <a:latin typeface="Calibri" panose="020F0502020204030204" pitchFamily="34" charset="0"/>
                <a:cs typeface="Calibri" panose="020F0502020204030204" pitchFamily="34" charset="0"/>
              </a:rPr>
              <a:t>They heard Paul was in prison and sent Epaphroditus to care for his needs.</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a:extLst>
              <a:ext uri="{FF2B5EF4-FFF2-40B4-BE49-F238E27FC236}">
                <a16:creationId xmlns:a16="http://schemas.microsoft.com/office/drawing/2014/main" id="{F3BE233B-9EBA-EA6F-B9FC-7142FD9E7E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C9C9A7F-E613-8915-C88C-A45492C0AE8D}"/>
              </a:ext>
            </a:extLst>
          </p:cNvPr>
          <p:cNvSpPr txBox="1"/>
          <p:nvPr/>
        </p:nvSpPr>
        <p:spPr>
          <a:xfrm>
            <a:off x="316832" y="475023"/>
            <a:ext cx="5321968" cy="769441"/>
          </a:xfrm>
          <a:prstGeom prst="rect">
            <a:avLst/>
          </a:prstGeom>
          <a:noFill/>
        </p:spPr>
        <p:txBody>
          <a:bodyPr wrap="square" rtlCol="0">
            <a:spAutoFit/>
          </a:bodyPr>
          <a:lstStyle/>
          <a:p>
            <a:r>
              <a:rPr lang="en-US" sz="4400" b="1" dirty="0">
                <a:solidFill>
                  <a:schemeClr val="bg1"/>
                </a:solidFill>
                <a:effectLst>
                  <a:glow rad="139700">
                    <a:schemeClr val="tx1"/>
                  </a:glow>
                </a:effectLst>
                <a:latin typeface="Calibri" panose="020F0502020204030204" pitchFamily="34" charset="0"/>
                <a:cs typeface="Calibri" panose="020F0502020204030204" pitchFamily="34" charset="0"/>
              </a:rPr>
              <a:t>Paul’s Response…</a:t>
            </a:r>
          </a:p>
        </p:txBody>
      </p:sp>
      <p:sp>
        <p:nvSpPr>
          <p:cNvPr id="3" name="TextBox 2">
            <a:extLst>
              <a:ext uri="{FF2B5EF4-FFF2-40B4-BE49-F238E27FC236}">
                <a16:creationId xmlns:a16="http://schemas.microsoft.com/office/drawing/2014/main" id="{AAF919EA-1EB5-5445-2EA1-769F94C64DC3}"/>
              </a:ext>
            </a:extLst>
          </p:cNvPr>
          <p:cNvSpPr txBox="1"/>
          <p:nvPr/>
        </p:nvSpPr>
        <p:spPr>
          <a:xfrm>
            <a:off x="316832" y="3962400"/>
            <a:ext cx="11582400" cy="2431435"/>
          </a:xfrm>
          <a:prstGeom prst="rect">
            <a:avLst/>
          </a:prstGeom>
          <a:noFill/>
        </p:spPr>
        <p:txBody>
          <a:bodyPr wrap="square" rtlCol="0">
            <a:spAutoFit/>
          </a:bodyPr>
          <a:lstStyle/>
          <a:p>
            <a:r>
              <a:rPr lang="en-US" sz="3800" b="1" dirty="0">
                <a:solidFill>
                  <a:schemeClr val="bg1"/>
                </a:solidFill>
                <a:effectLst>
                  <a:glow rad="139700">
                    <a:schemeClr val="tx1"/>
                  </a:glow>
                </a:effectLst>
                <a:latin typeface="Calibri" panose="020F0502020204030204" pitchFamily="34" charset="0"/>
                <a:cs typeface="Calibri" panose="020F0502020204030204" pitchFamily="34" charset="0"/>
              </a:rPr>
              <a:t>“I thank my God in all my remembrance of you, always in every prayer of mine for you all making my prayer with joy, because of </a:t>
            </a:r>
            <a:r>
              <a:rPr lang="en-US" sz="3800" b="1" dirty="0">
                <a:solidFill>
                  <a:srgbClr val="FFFF00"/>
                </a:solidFill>
                <a:effectLst>
                  <a:glow rad="139700">
                    <a:schemeClr val="tx1"/>
                  </a:glow>
                </a:effectLst>
                <a:latin typeface="Calibri" panose="020F0502020204030204" pitchFamily="34" charset="0"/>
                <a:cs typeface="Calibri" panose="020F0502020204030204" pitchFamily="34" charset="0"/>
              </a:rPr>
              <a:t>your partnership in the gospel from the first day until now</a:t>
            </a:r>
            <a:r>
              <a:rPr lang="en-US" sz="3800" b="1" dirty="0">
                <a:solidFill>
                  <a:schemeClr val="bg1"/>
                </a:solidFill>
                <a:effectLst>
                  <a:glow rad="139700">
                    <a:schemeClr val="tx1"/>
                  </a:glow>
                </a:effectLst>
                <a:latin typeface="Calibri" panose="020F0502020204030204" pitchFamily="34" charset="0"/>
                <a:cs typeface="Calibri" panose="020F0502020204030204" pitchFamily="34" charset="0"/>
              </a:rPr>
              <a:t>.”                  Philippians 1:3-5</a:t>
            </a:r>
          </a:p>
        </p:txBody>
      </p:sp>
      <p:sp>
        <p:nvSpPr>
          <p:cNvPr id="4" name="TextBox 3">
            <a:extLst>
              <a:ext uri="{FF2B5EF4-FFF2-40B4-BE49-F238E27FC236}">
                <a16:creationId xmlns:a16="http://schemas.microsoft.com/office/drawing/2014/main" id="{678A8CF0-943F-3F10-8530-A7A2254703C5}"/>
              </a:ext>
            </a:extLst>
          </p:cNvPr>
          <p:cNvSpPr txBox="1"/>
          <p:nvPr/>
        </p:nvSpPr>
        <p:spPr>
          <a:xfrm>
            <a:off x="2259932" y="2728794"/>
            <a:ext cx="7696200" cy="769441"/>
          </a:xfrm>
          <a:prstGeom prst="rect">
            <a:avLst/>
          </a:prstGeom>
          <a:noFill/>
        </p:spPr>
        <p:txBody>
          <a:bodyPr wrap="square" rtlCol="0">
            <a:spAutoFit/>
          </a:bodyPr>
          <a:lstStyle/>
          <a:p>
            <a:r>
              <a:rPr lang="en-US" sz="4400" b="1" dirty="0">
                <a:solidFill>
                  <a:srgbClr val="FFFF00"/>
                </a:solidFill>
                <a:effectLst>
                  <a:glow rad="139700">
                    <a:schemeClr val="tx1"/>
                  </a:glow>
                </a:effectLst>
                <a:latin typeface="Calibri" panose="020F0502020204030204" pitchFamily="34" charset="0"/>
                <a:cs typeface="Calibri" panose="020F0502020204030204" pitchFamily="34" charset="0"/>
              </a:rPr>
              <a:t>The letter to the Philippians!</a:t>
            </a:r>
          </a:p>
        </p:txBody>
      </p:sp>
    </p:spTree>
    <p:custDataLst>
      <p:tags r:id="rId1"/>
    </p:custDataLst>
    <p:extLst>
      <p:ext uri="{BB962C8B-B14F-4D97-AF65-F5344CB8AC3E}">
        <p14:creationId xmlns:p14="http://schemas.microsoft.com/office/powerpoint/2010/main" val="5175654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a:extLst>
              <a:ext uri="{FF2B5EF4-FFF2-40B4-BE49-F238E27FC236}">
                <a16:creationId xmlns:a16="http://schemas.microsoft.com/office/drawing/2014/main" id="{F3BE233B-9EBA-EA6F-B9FC-7142FD9E7E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AF919EA-1EB5-5445-2EA1-769F94C64DC3}"/>
              </a:ext>
            </a:extLst>
          </p:cNvPr>
          <p:cNvSpPr txBox="1"/>
          <p:nvPr/>
        </p:nvSpPr>
        <p:spPr>
          <a:xfrm>
            <a:off x="316832" y="4267200"/>
            <a:ext cx="11582400" cy="2431435"/>
          </a:xfrm>
          <a:prstGeom prst="rect">
            <a:avLst/>
          </a:prstGeom>
          <a:noFill/>
        </p:spPr>
        <p:txBody>
          <a:bodyPr wrap="square" rtlCol="0">
            <a:spAutoFit/>
          </a:bodyPr>
          <a:lstStyle/>
          <a:p>
            <a:r>
              <a:rPr lang="en-US" sz="3800" b="1" dirty="0">
                <a:solidFill>
                  <a:schemeClr val="bg1"/>
                </a:solidFill>
                <a:effectLst>
                  <a:glow rad="139700">
                    <a:schemeClr val="tx1"/>
                  </a:glow>
                </a:effectLst>
                <a:latin typeface="Calibri" panose="020F0502020204030204" pitchFamily="34" charset="0"/>
                <a:cs typeface="Calibri" panose="020F0502020204030204" pitchFamily="34" charset="0"/>
              </a:rPr>
              <a:t>“At the moment I have all I need—and more! I am generously supplied with the gifts you sent me with Epaphroditus. They are a sweet-smelling sacrifice that is acceptable and pleasing to God.”       Philippians 4:18</a:t>
            </a:r>
          </a:p>
        </p:txBody>
      </p:sp>
      <p:sp>
        <p:nvSpPr>
          <p:cNvPr id="4" name="TextBox 3">
            <a:extLst>
              <a:ext uri="{FF2B5EF4-FFF2-40B4-BE49-F238E27FC236}">
                <a16:creationId xmlns:a16="http://schemas.microsoft.com/office/drawing/2014/main" id="{AD01D30E-3669-E76D-FA25-1BC68DFA21E9}"/>
              </a:ext>
            </a:extLst>
          </p:cNvPr>
          <p:cNvSpPr txBox="1"/>
          <p:nvPr/>
        </p:nvSpPr>
        <p:spPr>
          <a:xfrm>
            <a:off x="304800" y="2798058"/>
            <a:ext cx="11582400" cy="1261884"/>
          </a:xfrm>
          <a:prstGeom prst="rect">
            <a:avLst/>
          </a:prstGeom>
          <a:noFill/>
        </p:spPr>
        <p:txBody>
          <a:bodyPr wrap="square" rtlCol="0">
            <a:spAutoFit/>
          </a:bodyPr>
          <a:lstStyle/>
          <a:p>
            <a:r>
              <a:rPr lang="en-US" sz="3800" b="1" dirty="0">
                <a:solidFill>
                  <a:schemeClr val="bg1"/>
                </a:solidFill>
                <a:effectLst>
                  <a:glow rad="139700">
                    <a:schemeClr val="tx1"/>
                  </a:glow>
                </a:effectLst>
                <a:latin typeface="Calibri" panose="020F0502020204030204" pitchFamily="34" charset="0"/>
                <a:cs typeface="Calibri" panose="020F0502020204030204" pitchFamily="34" charset="0"/>
              </a:rPr>
              <a:t>The book of Philippians is, in part, a thank you from Paul for the gift sent with Epaphroditus!</a:t>
            </a:r>
          </a:p>
        </p:txBody>
      </p:sp>
      <p:sp>
        <p:nvSpPr>
          <p:cNvPr id="5" name="TextBox 4">
            <a:extLst>
              <a:ext uri="{FF2B5EF4-FFF2-40B4-BE49-F238E27FC236}">
                <a16:creationId xmlns:a16="http://schemas.microsoft.com/office/drawing/2014/main" id="{33BF3BB3-6E6E-FBB6-62C7-0A273C38E403}"/>
              </a:ext>
            </a:extLst>
          </p:cNvPr>
          <p:cNvSpPr txBox="1"/>
          <p:nvPr/>
        </p:nvSpPr>
        <p:spPr>
          <a:xfrm>
            <a:off x="316832" y="475023"/>
            <a:ext cx="5321968" cy="769441"/>
          </a:xfrm>
          <a:prstGeom prst="rect">
            <a:avLst/>
          </a:prstGeom>
          <a:noFill/>
        </p:spPr>
        <p:txBody>
          <a:bodyPr wrap="square" rtlCol="0">
            <a:spAutoFit/>
          </a:bodyPr>
          <a:lstStyle/>
          <a:p>
            <a:r>
              <a:rPr lang="en-US" sz="4400" b="1" dirty="0">
                <a:solidFill>
                  <a:schemeClr val="bg1"/>
                </a:solidFill>
                <a:effectLst>
                  <a:glow rad="139700">
                    <a:schemeClr val="tx1"/>
                  </a:glow>
                </a:effectLst>
                <a:latin typeface="Calibri" panose="020F0502020204030204" pitchFamily="34" charset="0"/>
                <a:cs typeface="Calibri" panose="020F0502020204030204" pitchFamily="34" charset="0"/>
              </a:rPr>
              <a:t>Paul’s Response…</a:t>
            </a:r>
          </a:p>
        </p:txBody>
      </p:sp>
    </p:spTree>
    <p:custDataLst>
      <p:tags r:id="rId1"/>
    </p:custDataLst>
    <p:extLst>
      <p:ext uri="{BB962C8B-B14F-4D97-AF65-F5344CB8AC3E}">
        <p14:creationId xmlns:p14="http://schemas.microsoft.com/office/powerpoint/2010/main" val="568908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4">
            <a:extLst>
              <a:ext uri="{BEBA8EAE-BF5A-486C-A8C5-ECC9F3942E4B}">
                <a14:imgProps xmlns:a14="http://schemas.microsoft.com/office/drawing/2010/main">
                  <a14:imgLayer r:embed="rId5">
                    <a14:imgEffect>
                      <a14:artisticGlowEdges/>
                    </a14:imgEffect>
                  </a14:imgLayer>
                </a14:imgProps>
              </a:ext>
            </a:extLst>
          </a:blip>
          <a:tile tx="0" ty="0" sx="100000" sy="100000" flip="none" algn="tl"/>
        </a:blipFill>
        <a:effectLst/>
      </p:bgPr>
    </p:bg>
    <p:spTree>
      <p:nvGrpSpPr>
        <p:cNvPr id="1" name=""/>
        <p:cNvGrpSpPr/>
        <p:nvPr/>
      </p:nvGrpSpPr>
      <p:grpSpPr>
        <a:xfrm>
          <a:off x="0" y="0"/>
          <a:ext cx="0" cy="0"/>
          <a:chOff x="0" y="0"/>
          <a:chExt cx="0" cy="0"/>
        </a:xfrm>
      </p:grpSpPr>
      <p:pic>
        <p:nvPicPr>
          <p:cNvPr id="19458" name="Picture 2">
            <a:extLst>
              <a:ext uri="{FF2B5EF4-FFF2-40B4-BE49-F238E27FC236}">
                <a16:creationId xmlns:a16="http://schemas.microsoft.com/office/drawing/2014/main" id="{AD8AB5C1-607F-4B61-2A37-E57CE022C9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DC6EBA3-EE04-499B-B324-AB8CD1E2786B}"/>
              </a:ext>
            </a:extLst>
          </p:cNvPr>
          <p:cNvSpPr txBox="1"/>
          <p:nvPr/>
        </p:nvSpPr>
        <p:spPr>
          <a:xfrm>
            <a:off x="668711" y="4191000"/>
            <a:ext cx="10854575" cy="1938992"/>
          </a:xfrm>
          <a:prstGeom prst="rect">
            <a:avLst/>
          </a:prstGeom>
          <a:noFill/>
        </p:spPr>
        <p:txBody>
          <a:bodyPr wrap="none" rtlCol="0">
            <a:spAutoFit/>
          </a:bodyPr>
          <a:lstStyle/>
          <a:p>
            <a:pPr algn="ctr"/>
            <a:r>
              <a:rPr lang="en-US" sz="6000" b="1" dirty="0">
                <a:solidFill>
                  <a:schemeClr val="bg1"/>
                </a:solidFill>
                <a:effectLst>
                  <a:glow rad="139700">
                    <a:schemeClr val="tx1"/>
                  </a:glow>
                </a:effectLst>
                <a:latin typeface="Calibri" panose="020F0502020204030204" pitchFamily="34" charset="0"/>
                <a:cs typeface="Calibri" panose="020F0502020204030204" pitchFamily="34" charset="0"/>
              </a:rPr>
              <a:t>Acts 16</a:t>
            </a:r>
          </a:p>
          <a:p>
            <a:pPr algn="ctr"/>
            <a:r>
              <a:rPr lang="en-US" sz="6000" b="1" dirty="0">
                <a:solidFill>
                  <a:schemeClr val="bg1"/>
                </a:solidFill>
                <a:effectLst>
                  <a:glow rad="139700">
                    <a:schemeClr val="tx1"/>
                  </a:glow>
                </a:effectLst>
                <a:latin typeface="Calibri" panose="020F0502020204030204" pitchFamily="34" charset="0"/>
                <a:cs typeface="Calibri" panose="020F0502020204030204" pitchFamily="34" charset="0"/>
              </a:rPr>
              <a:t>The birth of the church in Philippi</a:t>
            </a:r>
          </a:p>
        </p:txBody>
      </p:sp>
    </p:spTree>
    <p:custDataLst>
      <p:tags r:id="rId1"/>
    </p:custDataLst>
    <p:extLst>
      <p:ext uri="{BB962C8B-B14F-4D97-AF65-F5344CB8AC3E}">
        <p14:creationId xmlns:p14="http://schemas.microsoft.com/office/powerpoint/2010/main" val="204326781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extLst>
    <p:ext uri="{E180D4A7-C9FB-4DFB-919C-405C955672EB}">
      <p14:showEvtLst xmlns:p14="http://schemas.microsoft.com/office/powerpoint/2010/main">
        <p14:playEvt time="19" objId="3"/>
      </p14:showEvt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a:extLst>
              <a:ext uri="{FF2B5EF4-FFF2-40B4-BE49-F238E27FC236}">
                <a16:creationId xmlns:a16="http://schemas.microsoft.com/office/drawing/2014/main" id="{82EF5905-BD42-701A-6B40-BDB139614A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9280FA5-5BA0-B60D-575C-2C6F9603845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5926" l="10000" r="90000">
                        <a14:foregroundMark x1="35313" y1="67593" x2="39792" y2="85370"/>
                        <a14:foregroundMark x1="32031" y1="69907" x2="33854" y2="83241"/>
                        <a14:foregroundMark x1="28854" y1="90278" x2="31875" y2="94259"/>
                        <a14:foregroundMark x1="50938" y1="95463" x2="52552" y2="95926"/>
                        <a14:backgroundMark x1="32031" y1="47685" x2="32031" y2="47685"/>
                        <a14:backgroundMark x1="30052" y1="42778" x2="30312" y2="50741"/>
                        <a14:backgroundMark x1="56458" y1="28056" x2="62135" y2="46296"/>
                        <a14:backgroundMark x1="48177" y1="98981" x2="49896" y2="9898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09600" y="-36095"/>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7FCC1BE-E89D-4E55-F106-373898D0F8AE}"/>
              </a:ext>
            </a:extLst>
          </p:cNvPr>
          <p:cNvSpPr txBox="1"/>
          <p:nvPr/>
        </p:nvSpPr>
        <p:spPr>
          <a:xfrm>
            <a:off x="316832" y="475023"/>
            <a:ext cx="11582400" cy="677108"/>
          </a:xfrm>
          <a:prstGeom prst="rect">
            <a:avLst/>
          </a:prstGeom>
          <a:noFill/>
        </p:spPr>
        <p:txBody>
          <a:bodyPr wrap="square" rtlCol="0">
            <a:spAutoFit/>
          </a:bodyPr>
          <a:lstStyle/>
          <a:p>
            <a:r>
              <a:rPr lang="en-US" sz="3800" b="1" dirty="0">
                <a:solidFill>
                  <a:schemeClr val="bg1"/>
                </a:solidFill>
                <a:effectLst>
                  <a:glow rad="139700">
                    <a:schemeClr val="tx1"/>
                  </a:glow>
                </a:effectLst>
                <a:latin typeface="Calibri" panose="020F0502020204030204" pitchFamily="34" charset="0"/>
                <a:cs typeface="Calibri" panose="020F0502020204030204" pitchFamily="34" charset="0"/>
              </a:rPr>
              <a:t>Some roles in the early church…</a:t>
            </a:r>
          </a:p>
        </p:txBody>
      </p:sp>
      <p:sp>
        <p:nvSpPr>
          <p:cNvPr id="4" name="TextBox 3">
            <a:extLst>
              <a:ext uri="{FF2B5EF4-FFF2-40B4-BE49-F238E27FC236}">
                <a16:creationId xmlns:a16="http://schemas.microsoft.com/office/drawing/2014/main" id="{9AAC255B-BA22-61FB-C411-AD3058F149DF}"/>
              </a:ext>
            </a:extLst>
          </p:cNvPr>
          <p:cNvSpPr txBox="1"/>
          <p:nvPr/>
        </p:nvSpPr>
        <p:spPr>
          <a:xfrm>
            <a:off x="76200" y="2981370"/>
            <a:ext cx="11963400" cy="3016210"/>
          </a:xfrm>
          <a:prstGeom prst="rect">
            <a:avLst/>
          </a:prstGeom>
          <a:noFill/>
        </p:spPr>
        <p:txBody>
          <a:bodyPr wrap="square" rtlCol="0">
            <a:spAutoFit/>
          </a:bodyPr>
          <a:lstStyle/>
          <a:p>
            <a:pPr marL="742950" indent="-742950">
              <a:buFont typeface="+mj-lt"/>
              <a:buAutoNum type="arabicPeriod"/>
            </a:pPr>
            <a:r>
              <a:rPr lang="en-US" sz="3800" b="1" dirty="0">
                <a:solidFill>
                  <a:schemeClr val="bg1"/>
                </a:solidFill>
                <a:effectLst>
                  <a:glow rad="139700">
                    <a:schemeClr val="tx1"/>
                  </a:glow>
                </a:effectLst>
                <a:latin typeface="Calibri" panose="020F0502020204030204" pitchFamily="34" charset="0"/>
                <a:cs typeface="Calibri" panose="020F0502020204030204" pitchFamily="34" charset="0"/>
              </a:rPr>
              <a:t>Paul and his team – traveling apostles and evangelists</a:t>
            </a:r>
          </a:p>
          <a:p>
            <a:pPr marL="742950" indent="-742950">
              <a:buFont typeface="+mj-lt"/>
              <a:buAutoNum type="arabicPeriod"/>
            </a:pPr>
            <a:r>
              <a:rPr lang="en-US" sz="3800" b="1" dirty="0">
                <a:solidFill>
                  <a:schemeClr val="bg1"/>
                </a:solidFill>
                <a:effectLst>
                  <a:glow rad="139700">
                    <a:schemeClr val="tx1"/>
                  </a:glow>
                </a:effectLst>
                <a:latin typeface="Calibri" panose="020F0502020204030204" pitchFamily="34" charset="0"/>
                <a:cs typeface="Calibri" panose="020F0502020204030204" pitchFamily="34" charset="0"/>
              </a:rPr>
              <a:t>Timothy – Started with Paul, but then took on the role of a more stationary pastor</a:t>
            </a:r>
          </a:p>
          <a:p>
            <a:pPr marL="742950" indent="-742950">
              <a:buFont typeface="+mj-lt"/>
              <a:buAutoNum type="arabicPeriod"/>
            </a:pPr>
            <a:r>
              <a:rPr lang="en-US" sz="3800" b="1" dirty="0">
                <a:solidFill>
                  <a:schemeClr val="bg1"/>
                </a:solidFill>
                <a:effectLst>
                  <a:glow rad="139700">
                    <a:schemeClr val="tx1"/>
                  </a:glow>
                </a:effectLst>
                <a:latin typeface="Calibri" panose="020F0502020204030204" pitchFamily="34" charset="0"/>
                <a:cs typeface="Calibri" panose="020F0502020204030204" pitchFamily="34" charset="0"/>
              </a:rPr>
              <a:t>Lydia (and many others!) – Lay people who were key </a:t>
            </a:r>
            <a:r>
              <a:rPr lang="en-US" sz="3800" b="1" u="sng" dirty="0">
                <a:solidFill>
                  <a:srgbClr val="FFFF00"/>
                </a:solidFill>
                <a:effectLst>
                  <a:glow rad="139700">
                    <a:schemeClr val="tx1"/>
                  </a:glow>
                </a:effectLst>
                <a:latin typeface="Calibri" panose="020F0502020204030204" pitchFamily="34" charset="0"/>
                <a:cs typeface="Calibri" panose="020F0502020204030204" pitchFamily="34" charset="0"/>
              </a:rPr>
              <a:t>participants</a:t>
            </a:r>
            <a:r>
              <a:rPr lang="en-US" sz="3800" b="1" dirty="0">
                <a:solidFill>
                  <a:schemeClr val="bg1"/>
                </a:solidFill>
                <a:effectLst>
                  <a:glow rad="139700">
                    <a:schemeClr val="tx1"/>
                  </a:glow>
                </a:effectLst>
                <a:latin typeface="Calibri" panose="020F0502020204030204" pitchFamily="34" charset="0"/>
                <a:cs typeface="Calibri" panose="020F0502020204030204" pitchFamily="34" charset="0"/>
              </a:rPr>
              <a:t> in the early church</a:t>
            </a:r>
          </a:p>
        </p:txBody>
      </p:sp>
    </p:spTree>
    <p:custDataLst>
      <p:tags r:id="rId1"/>
    </p:custDataLst>
    <p:extLst>
      <p:ext uri="{BB962C8B-B14F-4D97-AF65-F5344CB8AC3E}">
        <p14:creationId xmlns:p14="http://schemas.microsoft.com/office/powerpoint/2010/main" val="304509059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1+#ppt_w/2"/>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a:extLst>
              <a:ext uri="{FF2B5EF4-FFF2-40B4-BE49-F238E27FC236}">
                <a16:creationId xmlns:a16="http://schemas.microsoft.com/office/drawing/2014/main" id="{82EF5905-BD42-701A-6B40-BDB139614A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9280FA5-5BA0-B60D-575C-2C6F9603845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5926" l="10000" r="90000">
                        <a14:foregroundMark x1="35313" y1="67593" x2="39792" y2="85370"/>
                        <a14:foregroundMark x1="32031" y1="69907" x2="33854" y2="83241"/>
                        <a14:foregroundMark x1="28854" y1="90278" x2="31875" y2="94259"/>
                        <a14:foregroundMark x1="50938" y1="95463" x2="52552" y2="95926"/>
                        <a14:backgroundMark x1="32031" y1="47685" x2="32031" y2="47685"/>
                        <a14:backgroundMark x1="30052" y1="42778" x2="30312" y2="50741"/>
                        <a14:backgroundMark x1="56458" y1="28056" x2="62135" y2="46296"/>
                        <a14:backgroundMark x1="48177" y1="98981" x2="49896" y2="9898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09600" y="-36095"/>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7FCC1BE-E89D-4E55-F106-373898D0F8AE}"/>
              </a:ext>
            </a:extLst>
          </p:cNvPr>
          <p:cNvSpPr txBox="1"/>
          <p:nvPr/>
        </p:nvSpPr>
        <p:spPr>
          <a:xfrm>
            <a:off x="276726" y="17152"/>
            <a:ext cx="11582400" cy="1846659"/>
          </a:xfrm>
          <a:prstGeom prst="rect">
            <a:avLst/>
          </a:prstGeom>
          <a:noFill/>
        </p:spPr>
        <p:txBody>
          <a:bodyPr wrap="square" rtlCol="0">
            <a:spAutoFit/>
          </a:bodyPr>
          <a:lstStyle/>
          <a:p>
            <a:r>
              <a:rPr lang="en-US" sz="3800" b="1" dirty="0">
                <a:solidFill>
                  <a:schemeClr val="bg1"/>
                </a:solidFill>
                <a:effectLst>
                  <a:glow rad="139700">
                    <a:schemeClr val="tx1"/>
                  </a:glow>
                </a:effectLst>
                <a:latin typeface="Calibri" panose="020F0502020204030204" pitchFamily="34" charset="0"/>
                <a:cs typeface="Calibri" panose="020F0502020204030204" pitchFamily="34" charset="0"/>
              </a:rPr>
              <a:t>Together, they were all “</a:t>
            </a:r>
            <a:r>
              <a:rPr lang="en-US" sz="3800" b="1" dirty="0">
                <a:solidFill>
                  <a:srgbClr val="FFFF00"/>
                </a:solidFill>
                <a:effectLst>
                  <a:glow rad="139700">
                    <a:schemeClr val="tx1"/>
                  </a:glow>
                </a:effectLst>
                <a:latin typeface="Calibri" panose="020F0502020204030204" pitchFamily="34" charset="0"/>
                <a:cs typeface="Calibri" panose="020F0502020204030204" pitchFamily="34" charset="0"/>
              </a:rPr>
              <a:t>partners in the gospel</a:t>
            </a:r>
            <a:r>
              <a:rPr lang="en-US" sz="3800" b="1" dirty="0">
                <a:solidFill>
                  <a:schemeClr val="bg1"/>
                </a:solidFill>
                <a:effectLst>
                  <a:glow rad="139700">
                    <a:schemeClr val="tx1"/>
                  </a:glow>
                </a:effectLst>
                <a:latin typeface="Calibri" panose="020F0502020204030204" pitchFamily="34" charset="0"/>
                <a:cs typeface="Calibri" panose="020F0502020204030204" pitchFamily="34" charset="0"/>
              </a:rPr>
              <a:t>”!</a:t>
            </a:r>
          </a:p>
          <a:p>
            <a:endParaRPr lang="en-US" sz="3800" b="1" dirty="0">
              <a:solidFill>
                <a:schemeClr val="bg1"/>
              </a:solidFill>
              <a:effectLst>
                <a:glow rad="139700">
                  <a:schemeClr val="tx1"/>
                </a:glow>
              </a:effectLst>
              <a:latin typeface="Calibri" panose="020F0502020204030204" pitchFamily="34" charset="0"/>
              <a:cs typeface="Calibri" panose="020F0502020204030204" pitchFamily="34" charset="0"/>
            </a:endParaRPr>
          </a:p>
          <a:p>
            <a:r>
              <a:rPr lang="en-US" sz="3800" b="1" dirty="0">
                <a:solidFill>
                  <a:schemeClr val="bg1"/>
                </a:solidFill>
                <a:effectLst>
                  <a:glow rad="139700">
                    <a:schemeClr val="tx1"/>
                  </a:glow>
                </a:effectLst>
                <a:latin typeface="Calibri" panose="020F0502020204030204" pitchFamily="34" charset="0"/>
                <a:cs typeface="Calibri" panose="020F0502020204030204" pitchFamily="34" charset="0"/>
              </a:rPr>
              <a:t>     Would Paul consider you a “partner in the gospel”?</a:t>
            </a:r>
          </a:p>
        </p:txBody>
      </p:sp>
      <p:sp>
        <p:nvSpPr>
          <p:cNvPr id="5" name="TextBox 4">
            <a:extLst>
              <a:ext uri="{FF2B5EF4-FFF2-40B4-BE49-F238E27FC236}">
                <a16:creationId xmlns:a16="http://schemas.microsoft.com/office/drawing/2014/main" id="{1216535D-B0FF-FF8C-B7A2-255CB1F010AE}"/>
              </a:ext>
            </a:extLst>
          </p:cNvPr>
          <p:cNvSpPr txBox="1"/>
          <p:nvPr/>
        </p:nvSpPr>
        <p:spPr>
          <a:xfrm>
            <a:off x="76200" y="2981370"/>
            <a:ext cx="11963400" cy="3016210"/>
          </a:xfrm>
          <a:prstGeom prst="rect">
            <a:avLst/>
          </a:prstGeom>
          <a:noFill/>
        </p:spPr>
        <p:txBody>
          <a:bodyPr wrap="square" rtlCol="0">
            <a:spAutoFit/>
          </a:bodyPr>
          <a:lstStyle/>
          <a:p>
            <a:pPr marL="742950" indent="-742950">
              <a:buFont typeface="+mj-lt"/>
              <a:buAutoNum type="arabicPeriod"/>
            </a:pPr>
            <a:r>
              <a:rPr lang="en-US" sz="3800" b="1" dirty="0">
                <a:solidFill>
                  <a:schemeClr val="bg1"/>
                </a:solidFill>
                <a:effectLst>
                  <a:glow rad="139700">
                    <a:schemeClr val="tx1"/>
                  </a:glow>
                </a:effectLst>
                <a:latin typeface="Calibri" panose="020F0502020204030204" pitchFamily="34" charset="0"/>
                <a:cs typeface="Calibri" panose="020F0502020204030204" pitchFamily="34" charset="0"/>
              </a:rPr>
              <a:t>Paul and his team – traveling apostles and evangelists</a:t>
            </a:r>
          </a:p>
          <a:p>
            <a:pPr marL="742950" indent="-742950">
              <a:buFont typeface="+mj-lt"/>
              <a:buAutoNum type="arabicPeriod"/>
            </a:pPr>
            <a:r>
              <a:rPr lang="en-US" sz="3800" b="1" dirty="0">
                <a:solidFill>
                  <a:schemeClr val="bg1"/>
                </a:solidFill>
                <a:effectLst>
                  <a:glow rad="139700">
                    <a:schemeClr val="tx1"/>
                  </a:glow>
                </a:effectLst>
                <a:latin typeface="Calibri" panose="020F0502020204030204" pitchFamily="34" charset="0"/>
                <a:cs typeface="Calibri" panose="020F0502020204030204" pitchFamily="34" charset="0"/>
              </a:rPr>
              <a:t>Timothy – Started with Paul, but then took on the role of a more stationary pastor</a:t>
            </a:r>
          </a:p>
          <a:p>
            <a:pPr marL="742950" indent="-742950">
              <a:buFont typeface="+mj-lt"/>
              <a:buAutoNum type="arabicPeriod"/>
            </a:pPr>
            <a:r>
              <a:rPr lang="en-US" sz="3800" b="1" dirty="0">
                <a:solidFill>
                  <a:schemeClr val="bg1"/>
                </a:solidFill>
                <a:effectLst>
                  <a:glow rad="139700">
                    <a:schemeClr val="tx1"/>
                  </a:glow>
                </a:effectLst>
                <a:latin typeface="Calibri" panose="020F0502020204030204" pitchFamily="34" charset="0"/>
                <a:cs typeface="Calibri" panose="020F0502020204030204" pitchFamily="34" charset="0"/>
              </a:rPr>
              <a:t>Lydia (and many others!) – Lay people who were key </a:t>
            </a:r>
            <a:r>
              <a:rPr lang="en-US" sz="3800" b="1" u="sng" dirty="0">
                <a:solidFill>
                  <a:srgbClr val="FFFF00"/>
                </a:solidFill>
                <a:effectLst>
                  <a:glow rad="139700">
                    <a:schemeClr val="tx1"/>
                  </a:glow>
                </a:effectLst>
                <a:latin typeface="Calibri" panose="020F0502020204030204" pitchFamily="34" charset="0"/>
                <a:cs typeface="Calibri" panose="020F0502020204030204" pitchFamily="34" charset="0"/>
              </a:rPr>
              <a:t>participants</a:t>
            </a:r>
            <a:r>
              <a:rPr lang="en-US" sz="3800" b="1" dirty="0">
                <a:solidFill>
                  <a:schemeClr val="bg1"/>
                </a:solidFill>
                <a:effectLst>
                  <a:glow rad="139700">
                    <a:schemeClr val="tx1"/>
                  </a:glow>
                </a:effectLst>
                <a:latin typeface="Calibri" panose="020F0502020204030204" pitchFamily="34" charset="0"/>
                <a:cs typeface="Calibri" panose="020F0502020204030204" pitchFamily="34" charset="0"/>
              </a:rPr>
              <a:t> in the early church</a:t>
            </a:r>
          </a:p>
        </p:txBody>
      </p:sp>
    </p:spTree>
    <p:custDataLst>
      <p:tags r:id="rId1"/>
    </p:custDataLst>
    <p:extLst>
      <p:ext uri="{BB962C8B-B14F-4D97-AF65-F5344CB8AC3E}">
        <p14:creationId xmlns:p14="http://schemas.microsoft.com/office/powerpoint/2010/main" val="1166117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a:extLst>
              <a:ext uri="{FF2B5EF4-FFF2-40B4-BE49-F238E27FC236}">
                <a16:creationId xmlns:a16="http://schemas.microsoft.com/office/drawing/2014/main" id="{82EF5905-BD42-701A-6B40-BDB139614A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9280FA5-5BA0-B60D-575C-2C6F9603845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5926" l="10000" r="90000">
                        <a14:foregroundMark x1="35313" y1="67593" x2="39792" y2="85370"/>
                        <a14:foregroundMark x1="32031" y1="69907" x2="33854" y2="83241"/>
                        <a14:foregroundMark x1="28854" y1="90278" x2="31875" y2="94259"/>
                        <a14:foregroundMark x1="50938" y1="95463" x2="52552" y2="95926"/>
                        <a14:backgroundMark x1="32031" y1="47685" x2="32031" y2="47685"/>
                        <a14:backgroundMark x1="30052" y1="42778" x2="30312" y2="50741"/>
                        <a14:backgroundMark x1="56458" y1="28056" x2="62135" y2="46296"/>
                        <a14:backgroundMark x1="48177" y1="98981" x2="49896" y2="9898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010400" y="3427647"/>
            <a:ext cx="6401753" cy="360098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7FCC1BE-E89D-4E55-F106-373898D0F8AE}"/>
              </a:ext>
            </a:extLst>
          </p:cNvPr>
          <p:cNvSpPr txBox="1"/>
          <p:nvPr/>
        </p:nvSpPr>
        <p:spPr>
          <a:xfrm>
            <a:off x="316832" y="84892"/>
            <a:ext cx="11582400" cy="677108"/>
          </a:xfrm>
          <a:prstGeom prst="rect">
            <a:avLst/>
          </a:prstGeom>
          <a:noFill/>
        </p:spPr>
        <p:txBody>
          <a:bodyPr wrap="square" rtlCol="0">
            <a:spAutoFit/>
          </a:bodyPr>
          <a:lstStyle/>
          <a:p>
            <a:r>
              <a:rPr lang="en-US" sz="3800" b="1" dirty="0">
                <a:solidFill>
                  <a:schemeClr val="bg1"/>
                </a:solidFill>
                <a:effectLst>
                  <a:glow rad="139700">
                    <a:schemeClr val="tx1"/>
                  </a:glow>
                </a:effectLst>
                <a:latin typeface="Calibri" panose="020F0502020204030204" pitchFamily="34" charset="0"/>
                <a:cs typeface="Calibri" panose="020F0502020204030204" pitchFamily="34" charset="0"/>
              </a:rPr>
              <a:t>How can we become “partners in the gospel”?</a:t>
            </a:r>
          </a:p>
        </p:txBody>
      </p:sp>
      <p:sp>
        <p:nvSpPr>
          <p:cNvPr id="4" name="TextBox 3">
            <a:extLst>
              <a:ext uri="{FF2B5EF4-FFF2-40B4-BE49-F238E27FC236}">
                <a16:creationId xmlns:a16="http://schemas.microsoft.com/office/drawing/2014/main" id="{9AAC255B-BA22-61FB-C411-AD3058F149DF}"/>
              </a:ext>
            </a:extLst>
          </p:cNvPr>
          <p:cNvSpPr txBox="1"/>
          <p:nvPr/>
        </p:nvSpPr>
        <p:spPr>
          <a:xfrm>
            <a:off x="280737" y="2275516"/>
            <a:ext cx="11582400" cy="3600986"/>
          </a:xfrm>
          <a:prstGeom prst="rect">
            <a:avLst/>
          </a:prstGeom>
          <a:noFill/>
        </p:spPr>
        <p:txBody>
          <a:bodyPr wrap="square" rtlCol="0">
            <a:spAutoFit/>
          </a:bodyPr>
          <a:lstStyle/>
          <a:p>
            <a:pPr marL="742950" indent="-742950">
              <a:buFont typeface="+mj-lt"/>
              <a:buAutoNum type="arabicPeriod"/>
            </a:pPr>
            <a:r>
              <a:rPr lang="en-US" sz="3800" b="1" dirty="0">
                <a:solidFill>
                  <a:schemeClr val="bg1"/>
                </a:solidFill>
                <a:effectLst>
                  <a:glow rad="139700">
                    <a:schemeClr val="tx1"/>
                  </a:glow>
                </a:effectLst>
                <a:latin typeface="Calibri" panose="020F0502020204030204" pitchFamily="34" charset="0"/>
                <a:cs typeface="Calibri" panose="020F0502020204030204" pitchFamily="34" charset="0"/>
              </a:rPr>
              <a:t>Do you financially support the work of the gospel – either inside or outside of AIC?</a:t>
            </a:r>
          </a:p>
          <a:p>
            <a:pPr marL="742950" indent="-742950">
              <a:buFont typeface="+mj-lt"/>
              <a:buAutoNum type="arabicPeriod"/>
            </a:pPr>
            <a:r>
              <a:rPr lang="en-US" sz="3800" b="1" dirty="0">
                <a:solidFill>
                  <a:schemeClr val="bg1"/>
                </a:solidFill>
                <a:effectLst>
                  <a:glow rad="139700">
                    <a:schemeClr val="tx1"/>
                  </a:glow>
                </a:effectLst>
                <a:latin typeface="Calibri" panose="020F0502020204030204" pitchFamily="34" charset="0"/>
                <a:cs typeface="Calibri" panose="020F0502020204030204" pitchFamily="34" charset="0"/>
              </a:rPr>
              <a:t>Do you pray for the spread of the gospel?</a:t>
            </a:r>
          </a:p>
          <a:p>
            <a:pPr marL="742950" indent="-742950">
              <a:buFont typeface="+mj-lt"/>
              <a:buAutoNum type="arabicPeriod"/>
            </a:pPr>
            <a:r>
              <a:rPr lang="en-US" sz="3800" b="1" dirty="0">
                <a:solidFill>
                  <a:schemeClr val="bg1"/>
                </a:solidFill>
                <a:effectLst>
                  <a:glow rad="139700">
                    <a:schemeClr val="tx1"/>
                  </a:glow>
                </a:effectLst>
                <a:latin typeface="Calibri" panose="020F0502020204030204" pitchFamily="34" charset="0"/>
                <a:cs typeface="Calibri" panose="020F0502020204030204" pitchFamily="34" charset="0"/>
              </a:rPr>
              <a:t>Have you identified you role in personally contributing to the growth of the gospel?</a:t>
            </a:r>
          </a:p>
          <a:p>
            <a:pPr marL="742950" indent="-742950">
              <a:buFont typeface="+mj-lt"/>
              <a:buAutoNum type="arabicPeriod"/>
            </a:pPr>
            <a:endParaRPr lang="en-US" sz="3800" b="1" dirty="0">
              <a:solidFill>
                <a:schemeClr val="bg1"/>
              </a:solidFill>
              <a:effectLst>
                <a:glow rad="139700">
                  <a:schemeClr val="tx1"/>
                </a:glow>
              </a:effectLst>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4085272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a:extLst>
              <a:ext uri="{FF2B5EF4-FFF2-40B4-BE49-F238E27FC236}">
                <a16:creationId xmlns:a16="http://schemas.microsoft.com/office/drawing/2014/main" id="{82EF5905-BD42-701A-6B40-BDB139614A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9280FA5-5BA0-B60D-575C-2C6F9603845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5926" l="10000" r="90000">
                        <a14:foregroundMark x1="35313" y1="67593" x2="39792" y2="85370"/>
                        <a14:foregroundMark x1="32031" y1="69907" x2="33854" y2="83241"/>
                        <a14:foregroundMark x1="28854" y1="90278" x2="31875" y2="94259"/>
                        <a14:foregroundMark x1="50938" y1="95463" x2="52552" y2="95926"/>
                        <a14:backgroundMark x1="32031" y1="47685" x2="32031" y2="47685"/>
                        <a14:backgroundMark x1="30052" y1="42778" x2="30312" y2="50741"/>
                        <a14:backgroundMark x1="56458" y1="28056" x2="62135" y2="46296"/>
                        <a14:backgroundMark x1="48177" y1="98981" x2="49896" y2="9898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009447" y="3429000"/>
            <a:ext cx="6401753" cy="360098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AAC255B-BA22-61FB-C411-AD3058F149DF}"/>
              </a:ext>
            </a:extLst>
          </p:cNvPr>
          <p:cNvSpPr txBox="1"/>
          <p:nvPr/>
        </p:nvSpPr>
        <p:spPr>
          <a:xfrm>
            <a:off x="304800" y="1371416"/>
            <a:ext cx="11582400" cy="5355312"/>
          </a:xfrm>
          <a:prstGeom prst="rect">
            <a:avLst/>
          </a:prstGeom>
          <a:noFill/>
        </p:spPr>
        <p:txBody>
          <a:bodyPr wrap="square" rtlCol="0">
            <a:spAutoFit/>
          </a:bodyPr>
          <a:lstStyle/>
          <a:p>
            <a:r>
              <a:rPr lang="en-US" sz="3800" b="1" dirty="0">
                <a:solidFill>
                  <a:schemeClr val="bg1"/>
                </a:solidFill>
                <a:effectLst>
                  <a:glow rad="139700">
                    <a:schemeClr val="tx1"/>
                  </a:glow>
                </a:effectLst>
                <a:latin typeface="Calibri" panose="020F0502020204030204" pitchFamily="34" charset="0"/>
                <a:cs typeface="Calibri" panose="020F0502020204030204" pitchFamily="34" charset="0"/>
              </a:rPr>
              <a:t>What is your primary contribution to the body of Christ here in Jordan – Inside or outside of this church?</a:t>
            </a:r>
          </a:p>
          <a:p>
            <a:pPr marL="1200150" lvl="1" indent="-742950">
              <a:buFont typeface="Arial" panose="020B0604020202020204" pitchFamily="34" charset="0"/>
              <a:buChar char="•"/>
            </a:pPr>
            <a:r>
              <a:rPr lang="en-US" sz="3800" b="1" dirty="0">
                <a:solidFill>
                  <a:schemeClr val="bg1"/>
                </a:solidFill>
                <a:effectLst>
                  <a:glow rad="139700">
                    <a:schemeClr val="tx1"/>
                  </a:glow>
                </a:effectLst>
                <a:latin typeface="Calibri" panose="020F0502020204030204" pitchFamily="34" charset="0"/>
                <a:cs typeface="Calibri" panose="020F0502020204030204" pitchFamily="34" charset="0"/>
              </a:rPr>
              <a:t>Starts with our own families!</a:t>
            </a:r>
          </a:p>
          <a:p>
            <a:pPr marL="1200150" lvl="1" indent="-742950">
              <a:buFont typeface="Arial" panose="020B0604020202020204" pitchFamily="34" charset="0"/>
              <a:buChar char="•"/>
            </a:pPr>
            <a:r>
              <a:rPr lang="en-US" sz="3800" b="1" dirty="0">
                <a:solidFill>
                  <a:schemeClr val="bg1"/>
                </a:solidFill>
                <a:effectLst>
                  <a:glow rad="139700">
                    <a:schemeClr val="tx1"/>
                  </a:glow>
                </a:effectLst>
                <a:latin typeface="Calibri" panose="020F0502020204030204" pitchFamily="34" charset="0"/>
                <a:cs typeface="Calibri" panose="020F0502020204030204" pitchFamily="34" charset="0"/>
              </a:rPr>
              <a:t>Relationships with unbelievers</a:t>
            </a:r>
          </a:p>
          <a:p>
            <a:pPr marL="1200150" lvl="1" indent="-742950">
              <a:buFont typeface="Arial" panose="020B0604020202020204" pitchFamily="34" charset="0"/>
              <a:buChar char="•"/>
            </a:pPr>
            <a:r>
              <a:rPr lang="en-US" sz="3800" b="1" dirty="0">
                <a:solidFill>
                  <a:schemeClr val="bg1"/>
                </a:solidFill>
                <a:effectLst>
                  <a:glow rad="139700">
                    <a:schemeClr val="tx1"/>
                  </a:glow>
                </a:effectLst>
                <a:latin typeface="Calibri" panose="020F0502020204030204" pitchFamily="34" charset="0"/>
                <a:cs typeface="Calibri" panose="020F0502020204030204" pitchFamily="34" charset="0"/>
              </a:rPr>
              <a:t>Hosting people in your home</a:t>
            </a:r>
          </a:p>
          <a:p>
            <a:pPr marL="1200150" lvl="1" indent="-742950">
              <a:buFont typeface="Arial" panose="020B0604020202020204" pitchFamily="34" charset="0"/>
              <a:buChar char="•"/>
            </a:pPr>
            <a:r>
              <a:rPr lang="en-US" sz="3800" b="1" dirty="0">
                <a:solidFill>
                  <a:schemeClr val="bg1"/>
                </a:solidFill>
                <a:effectLst>
                  <a:glow rad="139700">
                    <a:schemeClr val="tx1"/>
                  </a:glow>
                </a:effectLst>
                <a:latin typeface="Calibri" panose="020F0502020204030204" pitchFamily="34" charset="0"/>
                <a:cs typeface="Calibri" panose="020F0502020204030204" pitchFamily="34" charset="0"/>
              </a:rPr>
              <a:t>Leading small groups / Bible studies</a:t>
            </a:r>
          </a:p>
          <a:p>
            <a:pPr marL="1200150" lvl="1" indent="-742950">
              <a:buFont typeface="Arial" panose="020B0604020202020204" pitchFamily="34" charset="0"/>
              <a:buChar char="•"/>
            </a:pPr>
            <a:r>
              <a:rPr lang="en-US" sz="3800" b="1" dirty="0">
                <a:solidFill>
                  <a:schemeClr val="bg1"/>
                </a:solidFill>
                <a:effectLst>
                  <a:glow rad="139700">
                    <a:schemeClr val="tx1"/>
                  </a:glow>
                </a:effectLst>
                <a:latin typeface="Calibri" panose="020F0502020204030204" pitchFamily="34" charset="0"/>
                <a:cs typeface="Calibri" panose="020F0502020204030204" pitchFamily="34" charset="0"/>
              </a:rPr>
              <a:t>Discipling younger believers</a:t>
            </a:r>
          </a:p>
          <a:p>
            <a:pPr marL="1200150" lvl="1" indent="-742950">
              <a:buFont typeface="Arial" panose="020B0604020202020204" pitchFamily="34" charset="0"/>
              <a:buChar char="•"/>
            </a:pPr>
            <a:r>
              <a:rPr lang="en-US" sz="3800" b="1" dirty="0">
                <a:solidFill>
                  <a:schemeClr val="bg1"/>
                </a:solidFill>
                <a:effectLst>
                  <a:glow rad="139700">
                    <a:schemeClr val="tx1"/>
                  </a:glow>
                </a:effectLst>
                <a:latin typeface="Calibri" panose="020F0502020204030204" pitchFamily="34" charset="0"/>
                <a:cs typeface="Calibri" panose="020F0502020204030204" pitchFamily="34" charset="0"/>
              </a:rPr>
              <a:t>Teaching children or youth</a:t>
            </a:r>
          </a:p>
          <a:p>
            <a:pPr marL="1200150" lvl="1" indent="-742950">
              <a:buFont typeface="Arial" panose="020B0604020202020204" pitchFamily="34" charset="0"/>
              <a:buChar char="•"/>
            </a:pPr>
            <a:r>
              <a:rPr lang="en-US" sz="3800" b="1" dirty="0">
                <a:solidFill>
                  <a:schemeClr val="bg1"/>
                </a:solidFill>
                <a:effectLst>
                  <a:glow rad="139700">
                    <a:schemeClr val="tx1"/>
                  </a:glow>
                </a:effectLst>
                <a:latin typeface="Calibri" panose="020F0502020204030204" pitchFamily="34" charset="0"/>
                <a:cs typeface="Calibri" panose="020F0502020204030204" pitchFamily="34" charset="0"/>
              </a:rPr>
              <a:t>Serving as an elder / deacon</a:t>
            </a:r>
          </a:p>
        </p:txBody>
      </p:sp>
      <p:sp>
        <p:nvSpPr>
          <p:cNvPr id="5" name="TextBox 4">
            <a:extLst>
              <a:ext uri="{FF2B5EF4-FFF2-40B4-BE49-F238E27FC236}">
                <a16:creationId xmlns:a16="http://schemas.microsoft.com/office/drawing/2014/main" id="{C80DDF86-09FF-48EE-DB52-E052B364C622}"/>
              </a:ext>
            </a:extLst>
          </p:cNvPr>
          <p:cNvSpPr txBox="1"/>
          <p:nvPr/>
        </p:nvSpPr>
        <p:spPr>
          <a:xfrm>
            <a:off x="1066800" y="52198"/>
            <a:ext cx="10058400" cy="707886"/>
          </a:xfrm>
          <a:prstGeom prst="rect">
            <a:avLst/>
          </a:prstGeom>
          <a:noFill/>
        </p:spPr>
        <p:txBody>
          <a:bodyPr wrap="square" rtlCol="0">
            <a:spAutoFit/>
          </a:bodyPr>
          <a:lstStyle/>
          <a:p>
            <a:r>
              <a:rPr lang="en-US" sz="4000" b="1" dirty="0">
                <a:solidFill>
                  <a:schemeClr val="bg1"/>
                </a:solidFill>
                <a:effectLst>
                  <a:glow rad="139700">
                    <a:schemeClr val="tx1"/>
                  </a:glow>
                </a:effectLst>
                <a:latin typeface="Calibri" panose="020F0502020204030204" pitchFamily="34" charset="0"/>
                <a:cs typeface="Calibri" panose="020F0502020204030204" pitchFamily="34" charset="0"/>
              </a:rPr>
              <a:t>How can we become “partners in the gospel”?</a:t>
            </a:r>
          </a:p>
        </p:txBody>
      </p:sp>
    </p:spTree>
    <p:custDataLst>
      <p:tags r:id="rId1"/>
    </p:custDataLst>
    <p:extLst>
      <p:ext uri="{BB962C8B-B14F-4D97-AF65-F5344CB8AC3E}">
        <p14:creationId xmlns:p14="http://schemas.microsoft.com/office/powerpoint/2010/main" val="3149446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 calcmode="lin" valueType="num">
                                      <p:cBhvr additive="base">
                                        <p:cTn id="3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xEl>
                                              <p:pRg st="7" end="7"/>
                                            </p:txEl>
                                          </p:spTgt>
                                        </p:tgtEl>
                                        <p:attrNameLst>
                                          <p:attrName>style.visibility</p:attrName>
                                        </p:attrNameLst>
                                      </p:cBhvr>
                                      <p:to>
                                        <p:strVal val="visible"/>
                                      </p:to>
                                    </p:set>
                                    <p:anim calcmode="lin" valueType="num">
                                      <p:cBhvr additive="base">
                                        <p:cTn id="43"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a:extLst>
              <a:ext uri="{FF2B5EF4-FFF2-40B4-BE49-F238E27FC236}">
                <a16:creationId xmlns:a16="http://schemas.microsoft.com/office/drawing/2014/main" id="{82EF5905-BD42-701A-6B40-BDB139614A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9280FA5-5BA0-B60D-575C-2C6F9603845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5926" l="10000" r="90000">
                        <a14:foregroundMark x1="35313" y1="67593" x2="39792" y2="85370"/>
                        <a14:foregroundMark x1="32031" y1="69907" x2="33854" y2="83241"/>
                        <a14:foregroundMark x1="28854" y1="90278" x2="31875" y2="94259"/>
                        <a14:foregroundMark x1="50938" y1="95463" x2="52552" y2="95926"/>
                        <a14:backgroundMark x1="32031" y1="47685" x2="32031" y2="47685"/>
                        <a14:backgroundMark x1="30052" y1="42778" x2="30312" y2="50741"/>
                        <a14:backgroundMark x1="56458" y1="28056" x2="62135" y2="46296"/>
                        <a14:backgroundMark x1="48177" y1="98981" x2="49896" y2="9898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009447" y="3429000"/>
            <a:ext cx="6401753" cy="360098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7FCC1BE-E89D-4E55-F106-373898D0F8AE}"/>
              </a:ext>
            </a:extLst>
          </p:cNvPr>
          <p:cNvSpPr txBox="1"/>
          <p:nvPr/>
        </p:nvSpPr>
        <p:spPr>
          <a:xfrm>
            <a:off x="1066800" y="52198"/>
            <a:ext cx="10058400" cy="707886"/>
          </a:xfrm>
          <a:prstGeom prst="rect">
            <a:avLst/>
          </a:prstGeom>
          <a:noFill/>
        </p:spPr>
        <p:txBody>
          <a:bodyPr wrap="square" rtlCol="0">
            <a:spAutoFit/>
          </a:bodyPr>
          <a:lstStyle/>
          <a:p>
            <a:r>
              <a:rPr lang="en-US" sz="4000" b="1" dirty="0">
                <a:solidFill>
                  <a:schemeClr val="bg1"/>
                </a:solidFill>
                <a:effectLst>
                  <a:glow rad="139700">
                    <a:schemeClr val="tx1"/>
                  </a:glow>
                </a:effectLst>
                <a:latin typeface="Calibri" panose="020F0502020204030204" pitchFamily="34" charset="0"/>
                <a:cs typeface="Calibri" panose="020F0502020204030204" pitchFamily="34" charset="0"/>
              </a:rPr>
              <a:t>How can we become “partners in the gospel”?</a:t>
            </a:r>
          </a:p>
        </p:txBody>
      </p:sp>
      <p:sp>
        <p:nvSpPr>
          <p:cNvPr id="4" name="TextBox 3">
            <a:extLst>
              <a:ext uri="{FF2B5EF4-FFF2-40B4-BE49-F238E27FC236}">
                <a16:creationId xmlns:a16="http://schemas.microsoft.com/office/drawing/2014/main" id="{9AAC255B-BA22-61FB-C411-AD3058F149DF}"/>
              </a:ext>
            </a:extLst>
          </p:cNvPr>
          <p:cNvSpPr txBox="1"/>
          <p:nvPr/>
        </p:nvSpPr>
        <p:spPr>
          <a:xfrm>
            <a:off x="838200" y="2549128"/>
            <a:ext cx="11582400" cy="707886"/>
          </a:xfrm>
          <a:prstGeom prst="rect">
            <a:avLst/>
          </a:prstGeom>
          <a:noFill/>
        </p:spPr>
        <p:txBody>
          <a:bodyPr wrap="square" rtlCol="0">
            <a:spAutoFit/>
          </a:bodyPr>
          <a:lstStyle/>
          <a:p>
            <a:r>
              <a:rPr lang="en-US" sz="4000" b="1" dirty="0">
                <a:solidFill>
                  <a:schemeClr val="bg1"/>
                </a:solidFill>
                <a:effectLst>
                  <a:glow rad="139700">
                    <a:schemeClr val="tx1"/>
                  </a:glow>
                </a:effectLst>
                <a:latin typeface="Calibri" panose="020F0502020204030204" pitchFamily="34" charset="0"/>
                <a:cs typeface="Calibri" panose="020F0502020204030204" pitchFamily="34" charset="0"/>
              </a:rPr>
              <a:t>What are your plans for the next 30-45 minutes?</a:t>
            </a:r>
          </a:p>
        </p:txBody>
      </p:sp>
    </p:spTree>
    <p:custDataLst>
      <p:tags r:id="rId1"/>
    </p:custDataLst>
    <p:extLst>
      <p:ext uri="{BB962C8B-B14F-4D97-AF65-F5344CB8AC3E}">
        <p14:creationId xmlns:p14="http://schemas.microsoft.com/office/powerpoint/2010/main" val="7100924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346220272"/>
      </p:ext>
    </p:extLst>
  </p:cSld>
  <p:clrMapOvr>
    <a:masterClrMapping/>
  </p:clrMapOvr>
  <mc:AlternateContent xmlns:mc="http://schemas.openxmlformats.org/markup-compatibility/2006" xmlns:p14="http://schemas.microsoft.com/office/powerpoint/2010/main">
    <mc:Choice Requires="p14">
      <p:transition spd="slow" p14:dur="3000" advTm="11368">
        <p:fade/>
      </p:transition>
    </mc:Choice>
    <mc:Fallback xmlns="">
      <p:transition spd="slow" advTm="11368">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12192000" cy="685800"/>
          </a:xfrm>
        </p:spPr>
        <p:txBody>
          <a:bodyPr/>
          <a:lstStyle/>
          <a:p>
            <a:pPr eaLnBrk="1" hangingPunct="1">
              <a:defRPr/>
            </a:pPr>
            <a:r>
              <a:rPr lang="en-US" sz="3733" b="1" dirty="0">
                <a:solidFill>
                  <a:srgbClr val="FFFFFF"/>
                </a:solidFill>
                <a:latin typeface="Arial" charset="0"/>
                <a:ea typeface="ＭＳ Ｐゴシック" charset="0"/>
              </a:rPr>
              <a:t>NT Preaching link at BibleStudyDownloads.org</a:t>
            </a:r>
            <a:endParaRPr lang="en-US" sz="14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12192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609585" eaLnBrk="1" hangingPunct="1"/>
            <a:r>
              <a:rPr lang="en-US" sz="4267" b="1" dirty="0">
                <a:solidFill>
                  <a:srgbClr val="FFFFFF"/>
                </a:solidFill>
                <a:latin typeface="Arial" charset="0"/>
                <a:cs typeface="Arial" charset="0"/>
              </a:rPr>
              <a:t>Get this presentation and script for free!</a:t>
            </a:r>
            <a:endParaRPr lang="en-US" sz="1467"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58897" y="636982"/>
            <a:ext cx="12309796"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631" y="2222340"/>
            <a:ext cx="8204283" cy="3483595"/>
          </a:xfrm>
          <a:prstGeom prst="rect">
            <a:avLst/>
          </a:prstGeom>
        </p:spPr>
      </p:pic>
    </p:spTree>
    <p:extLst>
      <p:ext uri="{BB962C8B-B14F-4D97-AF65-F5344CB8AC3E}">
        <p14:creationId xmlns:p14="http://schemas.microsoft.com/office/powerpoint/2010/main" val="12982845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4">
            <a:extLst>
              <a:ext uri="{BEBA8EAE-BF5A-486C-A8C5-ECC9F3942E4B}">
                <a14:imgProps xmlns:a14="http://schemas.microsoft.com/office/drawing/2010/main">
                  <a14:imgLayer r:embed="rId5">
                    <a14:imgEffect>
                      <a14:artisticGlowEdges/>
                    </a14:imgEffect>
                  </a14:imgLayer>
                </a14:imgProps>
              </a:ext>
            </a:extLst>
          </a:blip>
          <a:tile tx="0" ty="0" sx="100000" sy="100000" flip="none" algn="tl"/>
        </a:blipFill>
        <a:effectLst/>
      </p:bgPr>
    </p:bg>
    <p:spTree>
      <p:nvGrpSpPr>
        <p:cNvPr id="1" name=""/>
        <p:cNvGrpSpPr/>
        <p:nvPr/>
      </p:nvGrpSpPr>
      <p:grpSpPr>
        <a:xfrm>
          <a:off x="0" y="0"/>
          <a:ext cx="0" cy="0"/>
          <a:chOff x="0" y="0"/>
          <a:chExt cx="0" cy="0"/>
        </a:xfrm>
      </p:grpSpPr>
      <p:pic>
        <p:nvPicPr>
          <p:cNvPr id="18434" name="Picture 2" descr="Paul's Second Missionary Journey Map - Second Mission Itinerary">
            <a:extLst>
              <a:ext uri="{FF2B5EF4-FFF2-40B4-BE49-F238E27FC236}">
                <a16:creationId xmlns:a16="http://schemas.microsoft.com/office/drawing/2014/main" id="{DC62FBF5-0317-9A87-5E7B-2B3F063D00AD}"/>
              </a:ext>
            </a:extLst>
          </p:cNvPr>
          <p:cNvPicPr>
            <a:picLocks noChangeAspect="1" noChangeArrowheads="1"/>
          </p:cNvPicPr>
          <p:nvPr/>
        </p:nvPicPr>
        <p:blipFill>
          <a:blip r:embed="rId6">
            <a:alphaModFix amt="70000"/>
            <a:extLst>
              <a:ext uri="{28A0092B-C50C-407E-A947-70E740481C1C}">
                <a14:useLocalDpi xmlns:a14="http://schemas.microsoft.com/office/drawing/2010/main" val="0"/>
              </a:ext>
            </a:extLst>
          </a:blip>
          <a:srcRect/>
          <a:stretch>
            <a:fillRect/>
          </a:stretch>
        </p:blipFill>
        <p:spPr bwMode="auto">
          <a:xfrm>
            <a:off x="3875" y="1162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1911EC4-3255-26DE-5129-A291BCFD0F7E}"/>
              </a:ext>
            </a:extLst>
          </p:cNvPr>
          <p:cNvSpPr txBox="1"/>
          <p:nvPr/>
        </p:nvSpPr>
        <p:spPr>
          <a:xfrm>
            <a:off x="304800" y="3200400"/>
            <a:ext cx="10965759" cy="3477875"/>
          </a:xfrm>
          <a:prstGeom prst="rect">
            <a:avLst/>
          </a:prstGeom>
          <a:noFill/>
        </p:spPr>
        <p:txBody>
          <a:bodyPr wrap="none" rtlCol="0">
            <a:spAutoFit/>
          </a:bodyPr>
          <a:lstStyle/>
          <a:p>
            <a:r>
              <a:rPr lang="en-US" sz="4400" b="1" dirty="0">
                <a:solidFill>
                  <a:schemeClr val="bg1"/>
                </a:solidFill>
                <a:effectLst>
                  <a:glow rad="139700">
                    <a:schemeClr val="tx1"/>
                  </a:glow>
                </a:effectLst>
                <a:latin typeface="Calibri" panose="020F0502020204030204" pitchFamily="34" charset="0"/>
                <a:cs typeface="Calibri" panose="020F0502020204030204" pitchFamily="34" charset="0"/>
              </a:rPr>
              <a:t>Acts 16:1-10</a:t>
            </a:r>
          </a:p>
          <a:p>
            <a:pPr marL="685800" indent="-685800">
              <a:buFont typeface="Arial" panose="020B0604020202020204" pitchFamily="34" charset="0"/>
              <a:buChar char="•"/>
            </a:pPr>
            <a:r>
              <a:rPr lang="en-US" sz="4400" b="1" dirty="0">
                <a:solidFill>
                  <a:schemeClr val="bg1"/>
                </a:solidFill>
                <a:effectLst>
                  <a:glow rad="139700">
                    <a:schemeClr val="tx1"/>
                  </a:glow>
                </a:effectLst>
                <a:latin typeface="Calibri" panose="020F0502020204030204" pitchFamily="34" charset="0"/>
                <a:cs typeface="Calibri" panose="020F0502020204030204" pitchFamily="34" charset="0"/>
              </a:rPr>
              <a:t>Travel to Galatia – Jerusalem council report</a:t>
            </a:r>
          </a:p>
          <a:p>
            <a:pPr marL="685800" indent="-685800">
              <a:buFont typeface="Arial" panose="020B0604020202020204" pitchFamily="34" charset="0"/>
              <a:buChar char="•"/>
            </a:pPr>
            <a:r>
              <a:rPr lang="en-US" sz="4400" b="1" dirty="0">
                <a:solidFill>
                  <a:schemeClr val="bg1"/>
                </a:solidFill>
                <a:effectLst>
                  <a:glow rad="139700">
                    <a:schemeClr val="tx1"/>
                  </a:glow>
                </a:effectLst>
                <a:latin typeface="Calibri" panose="020F0502020204030204" pitchFamily="34" charset="0"/>
                <a:cs typeface="Calibri" panose="020F0502020204030204" pitchFamily="34" charset="0"/>
              </a:rPr>
              <a:t>Timothy joins in Lystra</a:t>
            </a:r>
          </a:p>
          <a:p>
            <a:pPr marL="685800" indent="-685800">
              <a:buFont typeface="Arial" panose="020B0604020202020204" pitchFamily="34" charset="0"/>
              <a:buChar char="•"/>
            </a:pPr>
            <a:r>
              <a:rPr lang="en-US" sz="4400" b="1" dirty="0">
                <a:solidFill>
                  <a:schemeClr val="bg1"/>
                </a:solidFill>
                <a:effectLst>
                  <a:glow rad="139700">
                    <a:schemeClr val="tx1"/>
                  </a:glow>
                </a:effectLst>
                <a:latin typeface="Calibri" panose="020F0502020204030204" pitchFamily="34" charset="0"/>
                <a:cs typeface="Calibri" panose="020F0502020204030204" pitchFamily="34" charset="0"/>
              </a:rPr>
              <a:t>Visits to Asia &amp; Bithynia prohibited</a:t>
            </a:r>
          </a:p>
          <a:p>
            <a:pPr marL="685800" indent="-685800">
              <a:buFont typeface="Arial" panose="020B0604020202020204" pitchFamily="34" charset="0"/>
              <a:buChar char="•"/>
            </a:pPr>
            <a:r>
              <a:rPr lang="en-US" sz="4400" b="1" dirty="0">
                <a:solidFill>
                  <a:schemeClr val="bg1"/>
                </a:solidFill>
                <a:effectLst>
                  <a:glow rad="139700">
                    <a:schemeClr val="tx1"/>
                  </a:glow>
                </a:effectLst>
                <a:latin typeface="Calibri" panose="020F0502020204030204" pitchFamily="34" charset="0"/>
                <a:cs typeface="Calibri" panose="020F0502020204030204" pitchFamily="34" charset="0"/>
              </a:rPr>
              <a:t>At Troas – Vision of Macedonian man</a:t>
            </a:r>
          </a:p>
        </p:txBody>
      </p:sp>
      <p:sp>
        <p:nvSpPr>
          <p:cNvPr id="10" name="Oval 9">
            <a:extLst>
              <a:ext uri="{FF2B5EF4-FFF2-40B4-BE49-F238E27FC236}">
                <a16:creationId xmlns:a16="http://schemas.microsoft.com/office/drawing/2014/main" id="{B5F000BE-FE15-495A-EB0E-C84F79553AED}"/>
              </a:ext>
            </a:extLst>
          </p:cNvPr>
          <p:cNvSpPr/>
          <p:nvPr/>
        </p:nvSpPr>
        <p:spPr>
          <a:xfrm>
            <a:off x="6400800" y="1828800"/>
            <a:ext cx="2667000" cy="1828800"/>
          </a:xfrm>
          <a:prstGeom prst="ellipse">
            <a:avLst/>
          </a:prstGeom>
          <a:noFill/>
          <a:ln w="635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tar: 5 Points 10">
            <a:extLst>
              <a:ext uri="{FF2B5EF4-FFF2-40B4-BE49-F238E27FC236}">
                <a16:creationId xmlns:a16="http://schemas.microsoft.com/office/drawing/2014/main" id="{CEEC671A-3169-B386-B0FB-B4A732CA6A25}"/>
              </a:ext>
            </a:extLst>
          </p:cNvPr>
          <p:cNvSpPr/>
          <p:nvPr/>
        </p:nvSpPr>
        <p:spPr>
          <a:xfrm>
            <a:off x="7391400" y="2514600"/>
            <a:ext cx="381000" cy="418251"/>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quot;Not Allowed&quot; Symbol 13">
            <a:extLst>
              <a:ext uri="{FF2B5EF4-FFF2-40B4-BE49-F238E27FC236}">
                <a16:creationId xmlns:a16="http://schemas.microsoft.com/office/drawing/2014/main" id="{9941034C-CC3F-834C-6356-388F5E141709}"/>
              </a:ext>
            </a:extLst>
          </p:cNvPr>
          <p:cNvSpPr/>
          <p:nvPr/>
        </p:nvSpPr>
        <p:spPr>
          <a:xfrm>
            <a:off x="4419600" y="1301558"/>
            <a:ext cx="1524000" cy="800100"/>
          </a:xfrm>
          <a:prstGeom prst="noSmoking">
            <a:avLst/>
          </a:prstGeom>
          <a:solidFill>
            <a:srgbClr val="FFFF00">
              <a:alpha val="5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quot;Not Allowed&quot; Symbol 14">
            <a:extLst>
              <a:ext uri="{FF2B5EF4-FFF2-40B4-BE49-F238E27FC236}">
                <a16:creationId xmlns:a16="http://schemas.microsoft.com/office/drawing/2014/main" id="{FEB43C07-6D74-6990-E817-654BFD3169F2}"/>
              </a:ext>
            </a:extLst>
          </p:cNvPr>
          <p:cNvSpPr/>
          <p:nvPr/>
        </p:nvSpPr>
        <p:spPr>
          <a:xfrm>
            <a:off x="5943600" y="285750"/>
            <a:ext cx="1524000" cy="800100"/>
          </a:xfrm>
          <a:prstGeom prst="noSmoking">
            <a:avLst/>
          </a:prstGeom>
          <a:solidFill>
            <a:srgbClr val="FFFF00">
              <a:alpha val="5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Star: 5 Points 15">
            <a:extLst>
              <a:ext uri="{FF2B5EF4-FFF2-40B4-BE49-F238E27FC236}">
                <a16:creationId xmlns:a16="http://schemas.microsoft.com/office/drawing/2014/main" id="{B43F8A12-B3BB-A226-EDCA-68069F4DEDC1}"/>
              </a:ext>
            </a:extLst>
          </p:cNvPr>
          <p:cNvSpPr/>
          <p:nvPr/>
        </p:nvSpPr>
        <p:spPr>
          <a:xfrm>
            <a:off x="2971800" y="995105"/>
            <a:ext cx="381000" cy="418251"/>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78372840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 calcmode="lin" valueType="num">
                                      <p:cBhvr additive="base">
                                        <p:cTn id="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1" end="1"/>
                                            </p:txEl>
                                          </p:spTgt>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9">
                                            <p:txEl>
                                              <p:pRg st="2" end="2"/>
                                            </p:txEl>
                                          </p:spTgt>
                                        </p:tgtEl>
                                        <p:attrNameLst>
                                          <p:attrName>style.visibility</p:attrName>
                                        </p:attrNameLst>
                                      </p:cBhvr>
                                      <p:to>
                                        <p:strVal val="visible"/>
                                      </p:to>
                                    </p:set>
                                    <p:anim calcmode="lin" valueType="num">
                                      <p:cBhvr additive="base">
                                        <p:cTn id="16"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9">
                                            <p:txEl>
                                              <p:pRg st="2" end="2"/>
                                            </p:txEl>
                                          </p:spTgt>
                                        </p:tgtEl>
                                        <p:attrNameLst>
                                          <p:attrName>ppt_y</p:attrName>
                                        </p:attrNameLst>
                                      </p:cBhvr>
                                      <p:tavLst>
                                        <p:tav tm="0">
                                          <p:val>
                                            <p:strVal val="1+#ppt_h/2"/>
                                          </p:val>
                                        </p:tav>
                                        <p:tav tm="100000">
                                          <p:val>
                                            <p:strVal val="#ppt_y"/>
                                          </p:val>
                                        </p:tav>
                                      </p:tavLst>
                                    </p:anim>
                                  </p:childTnLst>
                                </p:cTn>
                              </p:par>
                              <p:par>
                                <p:cTn id="18" presetID="16" presetClass="entr" presetSubtype="21"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 calcmode="lin" valueType="num">
                                      <p:cBhvr additive="base">
                                        <p:cTn id="25"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3" end="3"/>
                                            </p:txEl>
                                          </p:spTgt>
                                        </p:tgtEl>
                                        <p:attrNameLst>
                                          <p:attrName>ppt_y</p:attrName>
                                        </p:attrNameLst>
                                      </p:cBhvr>
                                      <p:tavLst>
                                        <p:tav tm="0">
                                          <p:val>
                                            <p:strVal val="1+#ppt_h/2"/>
                                          </p:val>
                                        </p:tav>
                                        <p:tav tm="100000">
                                          <p:val>
                                            <p:strVal val="#ppt_y"/>
                                          </p:val>
                                        </p:tav>
                                      </p:tavLst>
                                    </p:anim>
                                  </p:childTnLst>
                                </p:cTn>
                              </p:par>
                              <p:par>
                                <p:cTn id="27" presetID="16" presetClass="entr" presetSubtype="21"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
                                            <p:txEl>
                                              <p:pRg st="4" end="4"/>
                                            </p:txEl>
                                          </p:spTgt>
                                        </p:tgtEl>
                                        <p:attrNameLst>
                                          <p:attrName>style.visibility</p:attrName>
                                        </p:attrNameLst>
                                      </p:cBhvr>
                                      <p:to>
                                        <p:strVal val="visible"/>
                                      </p:to>
                                    </p:set>
                                    <p:anim calcmode="lin" valueType="num">
                                      <p:cBhvr additive="base">
                                        <p:cTn id="37"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
                                            <p:txEl>
                                              <p:pRg st="4" end="4"/>
                                            </p:txEl>
                                          </p:spTgt>
                                        </p:tgtEl>
                                        <p:attrNameLst>
                                          <p:attrName>ppt_y</p:attrName>
                                        </p:attrNameLst>
                                      </p:cBhvr>
                                      <p:tavLst>
                                        <p:tav tm="0">
                                          <p:val>
                                            <p:strVal val="1+#ppt_h/2"/>
                                          </p:val>
                                        </p:tav>
                                        <p:tav tm="100000">
                                          <p:val>
                                            <p:strVal val="#ppt_y"/>
                                          </p:val>
                                        </p:tav>
                                      </p:tavLst>
                                    </p:anim>
                                  </p:childTnLst>
                                </p:cTn>
                              </p:par>
                              <p:par>
                                <p:cTn id="39" presetID="16" presetClass="entr" presetSubtype="21"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barn(inVertical)">
                                      <p:cBhvr>
                                        <p:cTn id="4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4" grpId="0" animBg="1"/>
      <p:bldP spid="15" grpId="0" animBg="1"/>
      <p:bldP spid="16" grpId="0" animBg="1"/>
    </p:bldLst>
  </p:timing>
  <p:extLst>
    <p:ext uri="{E180D4A7-C9FB-4DFB-919C-405C955672EB}">
      <p14:showEvtLst xmlns:p14="http://schemas.microsoft.com/office/powerpoint/2010/main">
        <p14:playEvt time="19" objId="3"/>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6074A1AE-05B9-1400-96AA-0FC1BF10FA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CA43D5D-680B-76C3-F772-2E376A53FD7F}"/>
              </a:ext>
            </a:extLst>
          </p:cNvPr>
          <p:cNvSpPr txBox="1"/>
          <p:nvPr/>
        </p:nvSpPr>
        <p:spPr>
          <a:xfrm>
            <a:off x="609600" y="5257800"/>
            <a:ext cx="7418890" cy="1446550"/>
          </a:xfrm>
          <a:prstGeom prst="rect">
            <a:avLst/>
          </a:prstGeom>
          <a:noFill/>
        </p:spPr>
        <p:txBody>
          <a:bodyPr wrap="none" rtlCol="0">
            <a:spAutoFit/>
          </a:bodyPr>
          <a:lstStyle/>
          <a:p>
            <a:r>
              <a:rPr lang="en-US" sz="4400" b="1" dirty="0">
                <a:solidFill>
                  <a:schemeClr val="bg1"/>
                </a:solidFill>
                <a:effectLst>
                  <a:glow rad="139700">
                    <a:schemeClr val="tx1"/>
                  </a:glow>
                </a:effectLst>
                <a:latin typeface="Calibri" panose="020F0502020204030204" pitchFamily="34" charset="0"/>
                <a:cs typeface="Calibri" panose="020F0502020204030204" pitchFamily="34" charset="0"/>
              </a:rPr>
              <a:t>Acts 16:11-12</a:t>
            </a:r>
          </a:p>
          <a:p>
            <a:pPr marL="685800" indent="-685800">
              <a:buFont typeface="Arial" panose="020B0604020202020204" pitchFamily="34" charset="0"/>
              <a:buChar char="•"/>
            </a:pPr>
            <a:r>
              <a:rPr lang="en-US" sz="4400" b="1" dirty="0">
                <a:solidFill>
                  <a:schemeClr val="bg1"/>
                </a:solidFill>
                <a:effectLst>
                  <a:glow rad="139700">
                    <a:schemeClr val="tx1"/>
                  </a:glow>
                </a:effectLst>
                <a:latin typeface="Calibri" panose="020F0502020204030204" pitchFamily="34" charset="0"/>
                <a:cs typeface="Calibri" panose="020F0502020204030204" pitchFamily="34" charset="0"/>
              </a:rPr>
              <a:t>Travel from Troas to Philippi</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F71860AF-BEFF-15D4-0A63-76BFE2C942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168076D-D493-BACC-D973-A8D96C21F6D7}"/>
              </a:ext>
            </a:extLst>
          </p:cNvPr>
          <p:cNvSpPr txBox="1"/>
          <p:nvPr/>
        </p:nvSpPr>
        <p:spPr>
          <a:xfrm>
            <a:off x="835625" y="4191000"/>
            <a:ext cx="10520764" cy="1938992"/>
          </a:xfrm>
          <a:prstGeom prst="rect">
            <a:avLst/>
          </a:prstGeom>
          <a:noFill/>
        </p:spPr>
        <p:txBody>
          <a:bodyPr wrap="none" rtlCol="0">
            <a:spAutoFit/>
          </a:bodyPr>
          <a:lstStyle/>
          <a:p>
            <a:pPr algn="ctr"/>
            <a:r>
              <a:rPr lang="en-US" sz="6000" b="1" dirty="0">
                <a:solidFill>
                  <a:schemeClr val="bg1"/>
                </a:solidFill>
                <a:effectLst>
                  <a:glow rad="139700">
                    <a:schemeClr val="tx1"/>
                  </a:glow>
                </a:effectLst>
                <a:latin typeface="Calibri" panose="020F0502020204030204" pitchFamily="34" charset="0"/>
                <a:cs typeface="Calibri" panose="020F0502020204030204" pitchFamily="34" charset="0"/>
              </a:rPr>
              <a:t>Taking the gospel to a new city…</a:t>
            </a:r>
          </a:p>
          <a:p>
            <a:pPr algn="ctr"/>
            <a:r>
              <a:rPr lang="en-US" sz="6000" b="1" dirty="0">
                <a:solidFill>
                  <a:schemeClr val="bg1"/>
                </a:solidFill>
                <a:effectLst>
                  <a:glow rad="139700">
                    <a:schemeClr val="tx1"/>
                  </a:glow>
                </a:effectLst>
                <a:latin typeface="Calibri" panose="020F0502020204030204" pitchFamily="34" charset="0"/>
                <a:cs typeface="Calibri" panose="020F0502020204030204" pitchFamily="34" charset="0"/>
              </a:rPr>
              <a:t>Where would you start?</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A4D2387E-9B2B-5BB6-A81D-0E505AB0F4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C62CB58-E031-7523-5C74-4AF1AD198311}"/>
              </a:ext>
            </a:extLst>
          </p:cNvPr>
          <p:cNvSpPr txBox="1"/>
          <p:nvPr/>
        </p:nvSpPr>
        <p:spPr>
          <a:xfrm>
            <a:off x="381000" y="3886200"/>
            <a:ext cx="11651629" cy="2554545"/>
          </a:xfrm>
          <a:prstGeom prst="rect">
            <a:avLst/>
          </a:prstGeom>
          <a:noFill/>
        </p:spPr>
        <p:txBody>
          <a:bodyPr wrap="square" rtlCol="0">
            <a:spAutoFit/>
          </a:bodyPr>
          <a:lstStyle/>
          <a:p>
            <a:r>
              <a:rPr lang="en-US" sz="4000" b="1" dirty="0">
                <a:solidFill>
                  <a:schemeClr val="bg1"/>
                </a:solidFill>
                <a:effectLst>
                  <a:glow rad="139700">
                    <a:schemeClr val="tx1"/>
                  </a:glow>
                </a:effectLst>
                <a:latin typeface="Calibri" panose="020F0502020204030204" pitchFamily="34" charset="0"/>
                <a:cs typeface="Calibri" panose="020F0502020204030204" pitchFamily="34" charset="0"/>
              </a:rPr>
              <a:t>“On the Sabbath we went a little way outside the city to a riverbank, where we thought people would be meeting for prayer, and we sat down to speak with some women who had gathered there.”</a:t>
            </a:r>
          </a:p>
        </p:txBody>
      </p:sp>
      <p:sp>
        <p:nvSpPr>
          <p:cNvPr id="3" name="Title 2">
            <a:extLst>
              <a:ext uri="{FF2B5EF4-FFF2-40B4-BE49-F238E27FC236}">
                <a16:creationId xmlns:a16="http://schemas.microsoft.com/office/drawing/2014/main" id="{3092EF3A-2A30-2E0E-F39D-547FD6579AAD}"/>
              </a:ext>
            </a:extLst>
          </p:cNvPr>
          <p:cNvSpPr>
            <a:spLocks noGrp="1"/>
          </p:cNvSpPr>
          <p:nvPr>
            <p:ph type="title" idx="4294967295"/>
          </p:nvPr>
        </p:nvSpPr>
        <p:spPr>
          <a:xfrm>
            <a:off x="609600" y="492195"/>
            <a:ext cx="10972800" cy="707886"/>
          </a:xfrm>
          <a:noFill/>
        </p:spPr>
        <p:txBody>
          <a:bodyPr wrap="square" rtlCol="0">
            <a:spAutoFit/>
          </a:bodyPr>
          <a:lstStyle/>
          <a:p>
            <a:r>
              <a:rPr lang="en-US" sz="4000" b="1" dirty="0">
                <a:solidFill>
                  <a:schemeClr val="bg1"/>
                </a:solidFill>
                <a:effectLst>
                  <a:glow rad="139700">
                    <a:schemeClr val="tx1"/>
                  </a:glow>
                </a:effectLst>
                <a:latin typeface="Calibri" panose="020F0502020204030204" pitchFamily="34" charset="0"/>
                <a:ea typeface="+mn-ea"/>
                <a:cs typeface="Calibri" panose="020F0502020204030204" pitchFamily="34" charset="0"/>
              </a:rPr>
              <a:t>Acts 16:13 NLT</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39BA7344-7FB0-746A-C731-F08D6E8B4D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161149B-50AE-3E40-36FE-ED042262F68A}"/>
              </a:ext>
            </a:extLst>
          </p:cNvPr>
          <p:cNvSpPr txBox="1"/>
          <p:nvPr/>
        </p:nvSpPr>
        <p:spPr>
          <a:xfrm>
            <a:off x="381000" y="4800600"/>
            <a:ext cx="11651629" cy="1323439"/>
          </a:xfrm>
          <a:prstGeom prst="rect">
            <a:avLst/>
          </a:prstGeom>
          <a:noFill/>
        </p:spPr>
        <p:txBody>
          <a:bodyPr wrap="square" rtlCol="0">
            <a:spAutoFit/>
          </a:bodyPr>
          <a:lstStyle/>
          <a:p>
            <a:r>
              <a:rPr lang="en-US" sz="4000" b="1" dirty="0">
                <a:solidFill>
                  <a:schemeClr val="bg1"/>
                </a:solidFill>
                <a:effectLst>
                  <a:glow rad="139700">
                    <a:schemeClr val="tx1"/>
                  </a:glow>
                </a:effectLst>
                <a:latin typeface="Calibri" panose="020F0502020204030204" pitchFamily="34" charset="0"/>
                <a:cs typeface="Calibri" panose="020F0502020204030204" pitchFamily="34" charset="0"/>
              </a:rPr>
              <a:t>“One of them was Lydia from Thyatira, a merchant of expensive purple cloth, who worshiped God.”</a:t>
            </a:r>
          </a:p>
        </p:txBody>
      </p:sp>
      <p:sp>
        <p:nvSpPr>
          <p:cNvPr id="3" name="Title 2">
            <a:extLst>
              <a:ext uri="{FF2B5EF4-FFF2-40B4-BE49-F238E27FC236}">
                <a16:creationId xmlns:a16="http://schemas.microsoft.com/office/drawing/2014/main" id="{2F6B19B0-1DA2-2D9F-15BB-E344572FBF70}"/>
              </a:ext>
            </a:extLst>
          </p:cNvPr>
          <p:cNvSpPr>
            <a:spLocks noGrp="1"/>
          </p:cNvSpPr>
          <p:nvPr>
            <p:ph type="title" idx="4294967295"/>
          </p:nvPr>
        </p:nvSpPr>
        <p:spPr/>
        <p:txBody>
          <a:bodyPr/>
          <a:lstStyle/>
          <a:p>
            <a:r>
              <a:rPr lang="en-US" sz="4000" b="1" kern="1200" dirty="0">
                <a:solidFill>
                  <a:srgbClr val="FFFFFF"/>
                </a:solidFill>
                <a:effectLst>
                  <a:glow rad="139700">
                    <a:schemeClr val="tx1"/>
                  </a:glow>
                </a:effectLst>
                <a:latin typeface="Calibri" panose="020F0502020204030204" pitchFamily="34" charset="0"/>
                <a:ea typeface="+mj-ea"/>
                <a:cs typeface="Calibri" panose="020F0502020204030204" pitchFamily="34" charset="0"/>
              </a:rPr>
              <a:t>Acts 16:14a NLT</a:t>
            </a:r>
            <a:r>
              <a:rPr lang="en-US" dirty="0"/>
              <a:t> </a:t>
            </a:r>
          </a:p>
        </p:txBody>
      </p: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7C9BA4AE-08A9-98C8-DDC0-097C517270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4782090-08CC-B992-F9D4-9CEE73BEF5B0}"/>
              </a:ext>
            </a:extLst>
          </p:cNvPr>
          <p:cNvSpPr txBox="1"/>
          <p:nvPr/>
        </p:nvSpPr>
        <p:spPr>
          <a:xfrm>
            <a:off x="381000" y="4800600"/>
            <a:ext cx="11651629" cy="1323439"/>
          </a:xfrm>
          <a:prstGeom prst="rect">
            <a:avLst/>
          </a:prstGeom>
          <a:noFill/>
        </p:spPr>
        <p:txBody>
          <a:bodyPr wrap="square" rtlCol="0">
            <a:spAutoFit/>
          </a:bodyPr>
          <a:lstStyle/>
          <a:p>
            <a:r>
              <a:rPr lang="en-US" sz="4000" b="1" dirty="0">
                <a:solidFill>
                  <a:schemeClr val="bg1"/>
                </a:solidFill>
                <a:effectLst>
                  <a:glow rad="139700">
                    <a:schemeClr val="tx1"/>
                  </a:glow>
                </a:effectLst>
                <a:latin typeface="Calibri" panose="020F0502020204030204" pitchFamily="34" charset="0"/>
                <a:cs typeface="Calibri" panose="020F0502020204030204" pitchFamily="34" charset="0"/>
              </a:rPr>
              <a:t>“As she listened to us, the Lord opened her heart, and she accepted what Paul was saying.”</a:t>
            </a:r>
          </a:p>
        </p:txBody>
      </p:sp>
      <p:sp>
        <p:nvSpPr>
          <p:cNvPr id="3" name="Title 2">
            <a:extLst>
              <a:ext uri="{FF2B5EF4-FFF2-40B4-BE49-F238E27FC236}">
                <a16:creationId xmlns:a16="http://schemas.microsoft.com/office/drawing/2014/main" id="{E7EE4DCB-2715-80E9-4B4A-001B2318148F}"/>
              </a:ext>
            </a:extLst>
          </p:cNvPr>
          <p:cNvSpPr>
            <a:spLocks noGrp="1"/>
          </p:cNvSpPr>
          <p:nvPr>
            <p:ph type="title" idx="4294967295"/>
          </p:nvPr>
        </p:nvSpPr>
        <p:spPr/>
        <p:txBody>
          <a:bodyPr/>
          <a:lstStyle/>
          <a:p>
            <a:r>
              <a:rPr lang="en-US" sz="4000" b="1" kern="1200" dirty="0">
                <a:solidFill>
                  <a:srgbClr val="FFFFFF"/>
                </a:solidFill>
                <a:effectLst>
                  <a:glow rad="139700">
                    <a:schemeClr val="tx1"/>
                  </a:glow>
                </a:effectLst>
                <a:latin typeface="Calibri" panose="020F0502020204030204" pitchFamily="34" charset="0"/>
                <a:ea typeface="+mj-ea"/>
                <a:cs typeface="Calibri" panose="020F0502020204030204" pitchFamily="34" charset="0"/>
              </a:rPr>
              <a:t>Acts 16:14b NLT</a:t>
            </a:r>
            <a:r>
              <a:rPr lang="en-US" dirty="0"/>
              <a:t> </a:t>
            </a:r>
          </a:p>
        </p:txBody>
      </p:sp>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32&quot;&gt;&lt;property id=&quot;20148&quot; value=&quot;5&quot;/&gt;&lt;property id=&quot;20300&quot; value=&quot;Slide 2&quot;/&gt;&lt;property id=&quot;20307&quot; value=&quot;257&quot;/&gt;&lt;/object&gt;&lt;object type=&quot;3&quot; unique_id=&quot;10112&quot;&gt;&lt;property id=&quot;20148&quot; value=&quot;5&quot;/&gt;&lt;property id=&quot;20300&quot; value=&quot;Slide 3&quot;/&gt;&lt;property id=&quot;20307&quot; value=&quot;259&quot;/&gt;&lt;/object&gt;&lt;object type=&quot;3&quot; unique_id=&quot;10164&quot;&gt;&lt;property id=&quot;20148&quot; value=&quot;5&quot;/&gt;&lt;property id=&quot;20300&quot; value=&quot;Slide 4&quot;/&gt;&lt;property id=&quot;20307&quot; value=&quot;260&quot;/&gt;&lt;/object&gt;&lt;object type=&quot;3&quot; unique_id=&quot;10195&quot;&gt;&lt;property id=&quot;20148&quot; value=&quot;5&quot;/&gt;&lt;property id=&quot;20300&quot; value=&quot;Slide 5&quot;/&gt;&lt;property id=&quot;20307&quot; value=&quot;261&quot;/&gt;&lt;/object&gt;&lt;object type=&quot;3&quot; unique_id=&quot;18570&quot;&gt;&lt;property id=&quot;20148&quot; value=&quot;5&quot;/&gt;&lt;property id=&quot;20300&quot; value=&quot;Slide 6&quot;/&gt;&lt;property id=&quot;20307&quot; value=&quot;262&quot;/&gt;&lt;/object&gt;&lt;object type=&quot;3&quot; unique_id=&quot;18611&quot;&gt;&lt;property id=&quot;20148&quot; value=&quot;5&quot;/&gt;&lt;property id=&quot;20300&quot; value=&quot;Slide 7&quot;/&gt;&lt;property id=&quot;20307&quot; value=&quot;263&quot;/&gt;&lt;/object&gt;&lt;object type=&quot;3&quot; unique_id=&quot;19112&quot;&gt;&lt;property id=&quot;20148&quot; value=&quot;5&quot;/&gt;&lt;property id=&quot;20300&quot; value=&quot;Slide 16&quot;/&gt;&lt;property id=&quot;20307&quot; value=&quot;270&quot;/&gt;&lt;/object&gt;&lt;object type=&quot;3&quot; unique_id=&quot;19281&quot;&gt;&lt;property id=&quot;20148&quot; value=&quot;5&quot;/&gt;&lt;property id=&quot;20300&quot; value=&quot;Slide 1&quot;/&gt;&lt;property id=&quot;20307&quot; value=&quot;272&quot;/&gt;&lt;/object&gt;&lt;object type=&quot;3&quot; unique_id=&quot;19534&quot;&gt;&lt;property id=&quot;20148&quot; value=&quot;5&quot;/&gt;&lt;property id=&quot;20300&quot; value=&quot;Slide 9&quot;/&gt;&lt;property id=&quot;20307&quot; value=&quot;273&quot;/&gt;&lt;/object&gt;&lt;object type=&quot;3&quot; unique_id=&quot;19535&quot;&gt;&lt;property id=&quot;20148&quot; value=&quot;5&quot;/&gt;&lt;property id=&quot;20300&quot; value=&quot;Slide 10&quot;/&gt;&lt;property id=&quot;20307&quot; value=&quot;274&quot;/&gt;&lt;/object&gt;&lt;object type=&quot;3&quot; unique_id=&quot;19784&quot;&gt;&lt;property id=&quot;20148&quot; value=&quot;5&quot;/&gt;&lt;property id=&quot;20300&quot; value=&quot;Slide 11&quot;/&gt;&lt;property id=&quot;20307&quot; value=&quot;275&quot;/&gt;&lt;/object&gt;&lt;object type=&quot;3&quot; unique_id=&quot;19842&quot;&gt;&lt;property id=&quot;20148&quot; value=&quot;5&quot;/&gt;&lt;property id=&quot;20300&quot; value=&quot;Slide 12&quot;/&gt;&lt;property id=&quot;20307&quot; value=&quot;276&quot;/&gt;&lt;/object&gt;&lt;object type=&quot;3&quot; unique_id=&quot;19903&quot;&gt;&lt;property id=&quot;20148&quot; value=&quot;5&quot;/&gt;&lt;property id=&quot;20300&quot; value=&quot;Slide 13&quot;/&gt;&lt;property id=&quot;20307&quot; value=&quot;277&quot;/&gt;&lt;/object&gt;&lt;object type=&quot;3&quot; unique_id=&quot;19963&quot;&gt;&lt;property id=&quot;20148&quot; value=&quot;5&quot;/&gt;&lt;property id=&quot;20300&quot; value=&quot;Slide 15&quot;/&gt;&lt;property id=&quot;20307&quot; value=&quot;278&quot;/&gt;&lt;/object&gt;&lt;object type=&quot;3&quot; unique_id=&quot;20308&quot;&gt;&lt;property id=&quot;20148&quot; value=&quot;5&quot;/&gt;&lt;property id=&quot;20300&quot; value=&quot;Slide 14&quot;/&gt;&lt;property id=&quot;20307&quot; value=&quot;279&quot;/&gt;&lt;/object&gt;&lt;object type=&quot;3&quot; unique_id=&quot;22002&quot;&gt;&lt;property id=&quot;20148&quot; value=&quot;5&quot;/&gt;&lt;property id=&quot;20300&quot; value=&quot;Slide 8&quot;/&gt;&lt;property id=&quot;20307&quot; value=&quot;299&quot;/&gt;&lt;/object&gt;&lt;/object&gt;&lt;/object&gt;&lt;/database&gt;"/>
  <p:tag name="SECTOMILLISECCONVERTED" val="1"/>
  <p:tag name="ISPRING_PROJECT_VERSION" val="9.3"/>
  <p:tag name="ISPRING_PROJECT_FOLDER_UPDATED" val="1"/>
  <p:tag name="ISPRING_FIRST_PUBLISH" val="1"/>
  <p:tag name="ISPRING_LMS_API_VERSION" val="SCORM 2004 (4th edition)"/>
  <p:tag name="ISPRING_ULTRA_SCORM_COURSE_ID" val="D6EC45B8-1E44-46E1-9754-98E648B6D3F3"/>
  <p:tag name="ISPRING_CMI5_LAUNCH_METHOD" val="any window"/>
  <p:tag name="ISPRINGCLOUDFOLDERID" val="1"/>
  <p:tag name="ISPRINGONLINEFOLDERID" val="1"/>
  <p:tag name="ISPRING_SCORM_RATE_SLIDES" val="0"/>
  <p:tag name="ISPRING_SCORM_PASSING_SCORE" val="0.000000"/>
  <p:tag name="ISPRING_PUBLISH_SETTINGS" val="{&quot;commonSettings&quot;:{&quot;webSettings&quot;:{&quot;useMobileViewer&quot;:&quot;T_FALSE&quot;,&quot;format&quot;:&quot;OF_VIDEO&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
  <p:tag name="ISPRING_UUID" val="{BDCFBFA2-A998-45A6-B4CE-D5666625E633}"/>
  <p:tag name="ISPRING_SCREEN_RECS_UPDATED" val="C:\Users\dlbri\OneDrive\Documents\DanHome\Messages\AIC\Philippians\Chapter 1\Acts 16 - Birth of a Church\"/>
  <p:tag name="ISPRING_RESOURCE_FOLDER" val="C:\Users\dlbri\OneDrive\Documents\DanHome\Messages\AIC\Philippians\Chapter 1\Acts 16 - Birth of a Church\"/>
  <p:tag name="ISPRING_PRESENTATION_PATH" val="C:\Users\dlbri\OneDrive\Documents\DanHome\Messages\AIC\Philippians\Chapter 1\Acts 16 - Birth of a Church.pptx"/>
  <p:tag name="FLASHSPRING_ZOOM_TAG" val="51"/>
  <p:tag name="ISPRING_PRESENTATION_INFO_2" val="&lt;?xml version=&quot;1.0&quot; encoding=&quot;UTF-8&quot; standalone=&quot;no&quot; ?&gt;&#10;&lt;presentation2&gt;&#10;&#10;  &lt;slides&gt;&#10;    &lt;slide id=&quot;{8E6094F8-BE8A-4957-942E-04CFDBC1E5A3}&quot; pptId=&quot;644&quot;/&gt;&#10;    &lt;slide id=&quot;{5188CEF7-BABC-4FA6-A099-A93CB43FFDD6}&quot; pptId=&quot;676&quot;/&gt;&#10;    &lt;slide id=&quot;{5B726B16-2DAA-46E4-8C9C-60114A36A0A8}&quot; pptId=&quot;678&quot;/&gt;&#10;    &lt;slide id=&quot;{5F5DE9BD-7410-42BC-934F-70A56AB89E29}&quot; pptId=&quot;677&quot;/&gt;&#10;    &lt;slide id=&quot;{6FC10C62-2D76-43C1-96EF-58C62C892DBE}&quot; pptId=&quot;258&quot;/&gt;&#10;    &lt;slide id=&quot;{E4949C42-E066-4618-B3FE-42CC29819DF4}&quot; pptId=&quot;259&quot;/&gt;&#10;    &lt;slide id=&quot;{10990274-EA30-42BD-A722-834C4A0FED3B}&quot; pptId=&quot;261&quot;/&gt;&#10;    &lt;slide id=&quot;{440D14A4-7E6E-40E3-A73A-68A230FFD338}&quot; pptId=&quot;262&quot;/&gt;&#10;    &lt;slide id=&quot;{A1104E6A-A19B-4967-8822-95070D2C5225}&quot; pptId=&quot;265&quot;/&gt;&#10;    &lt;slide id=&quot;{0E2453C5-C3E4-496D-953F-643703F27A3A}&quot; pptId=&quot;268&quot;/&gt;&#10;    &lt;slide id=&quot;{00899BA8-2FD5-4362-A40D-FF73C8CD67F9}&quot; pptId=&quot;679&quot;/&gt;&#10;    &lt;slide id=&quot;{8964A2C9-777B-499F-BD9A-DB578BA1B871}&quot; pptId=&quot;271&quot;/&gt;&#10;    &lt;slide id=&quot;{24E47B9B-9897-428A-9B16-B921B3A3E2EB}&quot; pptId=&quot;689&quot;/&gt;&#10;    &lt;slide id=&quot;{0ACE5997-7E0F-450A-8C73-003C81A8ABB5}&quot; pptId=&quot;276&quot;/&gt;&#10;    &lt;slide id=&quot;{EA909977-FE34-4A3C-8216-BC8F800A9878}&quot; pptId=&quot;263&quot;/&gt;&#10;    &lt;slide id=&quot;{A636F87B-90EE-449A-BED7-29DBCBD2D08B}&quot; pptId=&quot;684&quot;/&gt;&#10;    &lt;slide id=&quot;{7EB60F18-A195-48C3-8348-7C15A5247E94}&quot; pptId=&quot;266&quot;/&gt;&#10;    &lt;slide id=&quot;{CCCE6BE0-F9EB-4409-A5E6-A034CA173C06}&quot; pptId=&quot;269&quot;/&gt;&#10;    &lt;slide id=&quot;{80ED9548-A5DC-4BA9-B11A-EBC1D58F0B26}&quot; pptId=&quot;273&quot;/&gt;&#10;    &lt;slide id=&quot;{E597C299-91E9-4308-83FC-D33E06387CBE}&quot; pptId=&quot;275&quot;/&gt;&#10;    &lt;slide id=&quot;{F1C59BA1-028B-4E06-9E88-5B4970D27E8B}&quot; pptId=&quot;685&quot;/&gt;&#10;    &lt;slide id=&quot;{B5F69DED-E8B6-4083-A64D-5E6D49611BDF}&quot; pptId=&quot;280&quot;/&gt;&#10;    &lt;slide id=&quot;{24FF2841-5F14-46AB-9BCD-FEE4F209E106}&quot; pptId=&quot;690&quot;/&gt;&#10;    &lt;slide id=&quot;{2DD7A89E-23EA-40F1-9333-80D415ED9899}&quot; pptId=&quot;696&quot;/&gt;&#10;    &lt;slide id=&quot;{E4C66985-9D72-4DFD-B95A-3B992AADAD29}&quot; pptId=&quot;281&quot;/&gt;&#10;    &lt;slide id=&quot;{D290A35A-A1B1-4BA9-B05F-37D7A1AEED93}&quot; pptId=&quot;687&quot;/&gt;&#10;    &lt;slide id=&quot;{CAA795EF-F1AD-4061-8E40-D2ED6D0B61BD}&quot; pptId=&quot;270&quot;/&gt;&#10;    &lt;slide id=&quot;{42F3585F-0A66-45C2-9727-0B961E9EFDB5}&quot; pptId=&quot;691&quot;/&gt;&#10;    &lt;slide id=&quot;{001146E2-38E7-454F-B28B-F330CFF1E962}&quot; pptId=&quot;688&quot;/&gt;&#10;    &lt;slide id=&quot;{37028DC4-3D5C-4D0A-8051-3AFC2E0DAA28}&quot; pptId=&quot;692&quot;/&gt;&#10;    &lt;slide id=&quot;{AD79DC37-DD68-40A8-BB57-86D2D97F2DDD}&quot; pptId=&quot;693&quot;/&gt;&#10;    &lt;slide id=&quot;{1B1ACE74-7CBA-4A2E-A701-CDE50EBE838F}&quot; pptId=&quot;695&quot;/&gt;&#10;    &lt;slide id=&quot;{12E665DB-7F66-460B-8614-4AF3AE9EFE01}&quot; pptId=&quot;694&quot;/&gt;&#10;    &lt;slide id=&quot;{7AEE0D60-7F08-4FBA-8DE3-01613DA97882}&quot; pptId=&quot;697&quot;/&gt;&#10;    &lt;slide id=&quot;{1D91D069-653A-4635-8235-AFD03CB10E09}&quot; pptId=&quot;300&quot;/&gt;&#10;  &lt;/slides&gt;&#10;&#10;  &lt;narration&gt;&#10;    &lt;audioTracks&gt;&#10;      &lt;audioTrack muted=&quot;false&quot; name=&quot;Proverbs 9_1-20 Edited Recording&quot; resource=&quot;62c6c147&quot; slideId=&quot;&quot; startTime=&quot;1893217&quot; volume=&quot;1&quot;&gt;&#10;        &lt;audio channels=&quot;1&quot; format=&quot;fltp&quot; sampleRate=&quot;48000&quot;/&gt;&#10;      &lt;/audioTrack&gt;&#10;      &lt;audioTrack muted=&quot;false&quot; name=&quot;Acts 16 - Intro to Philippians - Edited Sound Board Recording&quot; resource=&quot;2c9fa99c&quot; slideId=&quot;&quot; startTime=&quot;0&quot; volume=&quot;1&quot;&gt;&#10;        &lt;audio channels=&quot;2&quot; format=&quot;fltp&quot; sampleRate=&quot;48000&quot;/&gt;&#10;      &lt;/audioTrack&gt;&#10;      &lt;audioTrack muted=&quot;false&quot; name=&quot;Acts 16 - Intro to Philippians - Edited Sound Board Recording (2)&quot; resource=&quot;55c38850&quot; slideId=&quot;{8E6094F8-BE8A-4957-942E-04CFDBC1E5A3}&quot; startTime=&quot;0&quot; stepIndex=&quot;0&quot; volume=&quot;1&quot;&gt;&#10;        &lt;audio channels=&quot;2&quot; format=&quot;fltp&quot; sampleRate=&quot;48000&quot;/&gt;&#10;      &lt;/audioTrack&gt;&#10;    &lt;/audioTracks&gt;&#10;    &lt;videoTracks/&gt;&#10;  &lt;/narration&gt;&#10;&#10;&lt;/presentation2&gt;&#10;"/>
  <p:tag name="ISPRING_ULTRA_SCORM_COURCE_TITLE" val="Acts 16 - Birth of the Philippian Church"/>
  <p:tag name="ISPRING_OUTPUT_FOLDER" val="[[&quot;\uFFFD\/\bP{52F60523-431F-4090-BD6D-7A152C603D33}&quot;,&quot;C:\\Users\\dlbri\\OneDrive\\Documents\\DanHome\\Messages\\AIC\\Philippians\\Chapter 1\\AV&quot;]]"/>
  <p:tag name="ISPRING_PRESENTATION_TITLE" val="Acts 16 - Birth of the Philippian Church"/>
  <p:tag name="ISPRING_SCORM_ENDPOINT" val="&lt;endpoint&gt;&lt;enable&gt;0&lt;/enable&gt;&lt;lrs&gt;https://&lt;/lrs&gt;&lt;auth&gt;0&lt;/auth&gt;&lt;login&gt;&lt;/login&gt;&lt;password&gt;&lt;/password&gt;&lt;key&gt;&lt;/key&gt;&lt;name&gt;&lt;/name&gt;&lt;email&gt;&lt;/email&gt;&lt;/endpoint&gt;&#10;"/>
  <p:tag name="ISPRING_SCORM_RATE_QUIZZES" val="0"/>
</p:tagLst>
</file>

<file path=ppt/tags/tag10.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7.726"/>
  <p:tag name="ISPRING_SLIDE_ID_2" val="{A1104E6A-A19B-4967-8822-95070D2C5225}"/>
</p:tagLst>
</file>

<file path=ppt/tags/tag1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0.636"/>
  <p:tag name="TIMING" val="|11.169|46.121"/>
  <p:tag name="ISPRING_SLIDE_ID_2" val="{0E2453C5-C3E4-496D-953F-643703F27A3A}"/>
</p:tagLst>
</file>

<file path=ppt/tags/tag1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1.210"/>
  <p:tag name="ISPRING_SLIDE_ID_2" val="{00899BA8-2FD5-4362-A40D-FF73C8CD67F9}"/>
</p:tagLst>
</file>

<file path=ppt/tags/tag1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7.372"/>
  <p:tag name="ISPRING_SLIDE_ID_2" val="{8964A2C9-777B-499F-BD9A-DB578BA1B871}"/>
</p:tagLst>
</file>

<file path=ppt/tags/tag1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53.493"/>
  <p:tag name="TIMING" val="|14.032|13.016|8.256"/>
  <p:tag name="ISPRING_SLIDE_ID_2" val="{24E47B9B-9897-428A-9B16-B921B3A3E2EB}"/>
</p:tagLst>
</file>

<file path=ppt/tags/tag1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6.408"/>
  <p:tag name="ISPRING_SLIDE_ID_2" val="{0ACE5997-7E0F-450A-8C73-003C81A8ABB5}"/>
</p:tagLst>
</file>

<file path=ppt/tags/tag1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5.345"/>
  <p:tag name="ISPRING_SLIDE_ID_2" val="{EA909977-FE34-4A3C-8216-BC8F800A9878}"/>
</p:tagLst>
</file>

<file path=ppt/tags/tag1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7.690"/>
  <p:tag name="ISPRING_SLIDE_ID_2" val="{A636F87B-90EE-449A-BED7-29DBCBD2D08B}"/>
</p:tagLst>
</file>

<file path=ppt/tags/tag1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5.368"/>
  <p:tag name="ISPRING_SLIDE_ID_2" val="{7EB60F18-A195-48C3-8348-7C15A5247E94}"/>
</p:tagLst>
</file>

<file path=ppt/tags/tag19.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4.175"/>
  <p:tag name="ISPRING_SLIDE_ID_2" val="{CCCE6BE0-F9EB-4409-A5E6-A034CA173C06}"/>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70862834-3B71-434E-A081-BE5D36B643B7}:644"/>
  <p:tag name="GENSWF_ADVANCE_TIME" val="66.692"/>
  <p:tag name="ISPRING_SLIDE_ID_2" val="{8E6094F8-BE8A-4957-942E-04CFDBC1E5A3}"/>
</p:tagLst>
</file>

<file path=ppt/tags/tag20.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3.295"/>
  <p:tag name="ISPRING_SLIDE_ID_2" val="{80ED9548-A5DC-4BA9-B11A-EBC1D58F0B26}"/>
</p:tagLst>
</file>

<file path=ppt/tags/tag2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8.155"/>
  <p:tag name="ISPRING_SLIDE_ID_2" val="{E597C299-91E9-4308-83FC-D33E06387CBE}"/>
</p:tagLst>
</file>

<file path=ppt/tags/tag2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61.735"/>
  <p:tag name="ISPRING_SLIDE_ID_2" val="{F1C59BA1-028B-4E06-9E88-5B4970D27E8B}"/>
</p:tagLst>
</file>

<file path=ppt/tags/tag2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1.739"/>
  <p:tag name="ISPRING_SLIDE_ID_2" val="{B5F69DED-E8B6-4083-A64D-5E6D49611BDF}"/>
</p:tagLst>
</file>

<file path=ppt/tags/tag2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22"/>
  <p:tag name="ISPRING_SLIDE_ID_2" val="{24FF2841-5F14-46AB-9BCD-FEE4F209E106}"/>
</p:tagLst>
</file>

<file path=ppt/tags/tag2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5.604"/>
  <p:tag name="ISPRING_SLIDE_ID_2" val="{2DD7A89E-23EA-40F1-9333-80D415ED9899}"/>
</p:tagLst>
</file>

<file path=ppt/tags/tag2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67.487"/>
  <p:tag name="ISPRING_SLIDE_ID_2" val="{E4C66985-9D72-4DFD-B95A-3B992AADAD29}"/>
</p:tagLst>
</file>

<file path=ppt/tags/tag2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0.298"/>
  <p:tag name="ISPRING_SLIDE_ID_2" val="{D290A35A-A1B1-4BA9-B05F-37D7A1AEED93}"/>
</p:tagLst>
</file>

<file path=ppt/tags/tag2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97.695"/>
  <p:tag name="TIMING" val="|8.898|4.814|11.951|46.758"/>
  <p:tag name="ISPRING_SLIDE_ID_2" val="{CAA795EF-F1AD-4061-8E40-D2ED6D0B61BD}"/>
</p:tagLst>
</file>

<file path=ppt/tags/tag29.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531"/>
  <p:tag name="ISPRING_SLIDE_ID_2" val="{42F3585F-0A66-45C2-9727-0B961E9EFDB5}"/>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70862834-3B71-434E-A081-BE5D36B643B7}:644"/>
  <p:tag name="GENSWF_ADVANCE_TIME" val="71.030"/>
  <p:tag name="TIMING" val="|25.069"/>
  <p:tag name="ISPRING_SLIDE_ID_2" val="{5188CEF7-BABC-4FA6-A099-A93CB43FFDD6}"/>
</p:tagLst>
</file>

<file path=ppt/tags/tag30.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67.367"/>
  <p:tag name="TIMING" val="|6.693"/>
  <p:tag name="ISPRING_SLIDE_ID_2" val="{001146E2-38E7-454F-B28B-F330CFF1E962}"/>
</p:tagLst>
</file>

<file path=ppt/tags/tag3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12.709"/>
  <p:tag name="TIMING" val="|6.189|21.084|47.133"/>
  <p:tag name="ISPRING_SLIDE_ID_2" val="{37028DC4-3D5C-4D0A-8051-3AFC2E0DAA28}"/>
</p:tagLst>
</file>

<file path=ppt/tags/tag3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0.479"/>
  <p:tag name="TIMING" val="|1.976"/>
  <p:tag name="ISPRING_SLIDE_ID_2" val="{AD79DC37-DD68-40A8-BB57-86D2D97F2DDD}"/>
</p:tagLst>
</file>

<file path=ppt/tags/tag3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70.722"/>
  <p:tag name="TIMING" val="|9.091|22.239|17.325"/>
  <p:tag name="ISPRING_SLIDE_ID_2" val="{1B1ACE74-7CBA-4A2E-A701-CDE50EBE838F}"/>
</p:tagLst>
</file>

<file path=ppt/tags/tag3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40.744"/>
  <p:tag name="TIMING" val="|41.252|40.63|24.244|24.234|31.037|10.4|24.968"/>
  <p:tag name="ISPRING_SLIDE_ID_2" val="{12E665DB-7F66-460B-8614-4AF3AE9EFE01}"/>
</p:tagLst>
</file>

<file path=ppt/tags/tag3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093"/>
  <p:tag name="ISPRING_SLIDE_ID_2" val="{7AEE0D60-7F08-4FBA-8DE3-01613DA97882}"/>
</p:tagLst>
</file>

<file path=ppt/tags/tag36.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E255A92B-083D-4A10-B53E-BAEA6FF4426A}:300"/>
  <p:tag name="GENSWF_ADVANCE_TIME" val="11.368"/>
  <p:tag name="ISPRING_SLIDE_ID_2" val="{1D91D069-653A-4635-8235-AFD03CB10E09}"/>
</p:tagLst>
</file>

<file path=ppt/tags/tag4.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70862834-3B71-434E-A081-BE5D36B643B7}:644"/>
  <p:tag name="GENSWF_ADVANCE_TIME" val="19.386"/>
  <p:tag name="ISPRING_SLIDE_ID_2" val="{5B726B16-2DAA-46E4-8C9C-60114A36A0A8}"/>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70862834-3B71-434E-A081-BE5D36B643B7}:644"/>
  <p:tag name="GENSWF_ADVANCE_TIME" val="125.942"/>
  <p:tag name="TIMING" val="|41.956|17.82|30.871|14.23"/>
  <p:tag name="ISPRING_SLIDE_ID_2" val="{5F5DE9BD-7410-42BC-934F-70A56AB89E29}"/>
</p:tagLst>
</file>

<file path=ppt/tags/tag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8.877"/>
  <p:tag name="ISPRING_SLIDE_ID_2" val="{6FC10C62-2D76-43C1-96EF-58C62C892DBE}"/>
</p:tagLst>
</file>

<file path=ppt/tags/tag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92.416"/>
  <p:tag name="ISPRING_SLIDE_ID_2" val="{E4949C42-E066-4618-B3FE-42CC29819DF4}"/>
</p:tagLst>
</file>

<file path=ppt/tags/tag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4.307"/>
  <p:tag name="ISPRING_SLIDE_ID_2" val="{10990274-EA30-42BD-A722-834C4A0FED3B}"/>
</p:tagLst>
</file>

<file path=ppt/tags/tag9.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0.921"/>
  <p:tag name="ISPRING_SLIDE_ID_2" val="{440D14A4-7E6E-40E3-A73A-68A230FFD33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14139</TotalTime>
  <Words>1644</Words>
  <Application>Microsoft Macintosh PowerPoint</Application>
  <PresentationFormat>Widescreen</PresentationFormat>
  <Paragraphs>151</Paragraphs>
  <Slides>36</Slides>
  <Notes>36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36</vt:i4>
      </vt:variant>
    </vt:vector>
  </HeadingPairs>
  <TitlesOfParts>
    <vt:vector size="44" baseType="lpstr">
      <vt:lpstr>Arial</vt:lpstr>
      <vt:lpstr>Calibri</vt:lpstr>
      <vt:lpstr>Helvetica Neue</vt:lpstr>
      <vt:lpstr>Lucida Grande</vt:lpstr>
      <vt:lpstr>Times New Roman</vt:lpstr>
      <vt:lpstr>Wingdings</vt:lpstr>
      <vt:lpstr>Office Theme</vt:lpstr>
      <vt:lpstr>Orbit</vt:lpstr>
      <vt:lpstr>PowerPoint Presentation</vt:lpstr>
      <vt:lpstr>PowerPoint Presentation</vt:lpstr>
      <vt:lpstr>PowerPoint Presentation</vt:lpstr>
      <vt:lpstr>PowerPoint Presentation</vt:lpstr>
      <vt:lpstr>PowerPoint Presentation</vt:lpstr>
      <vt:lpstr>PowerPoint Presentation</vt:lpstr>
      <vt:lpstr>Acts 16:13 NLT</vt:lpstr>
      <vt:lpstr>Acts 16:14a NLT </vt:lpstr>
      <vt:lpstr>Acts 16:14b NLT </vt:lpstr>
      <vt:lpstr>Acts 16:15a NLT </vt:lpstr>
      <vt:lpstr>Acts 16:15b NLT </vt:lpstr>
      <vt:lpstr>PowerPoint Presentation</vt:lpstr>
      <vt:lpstr>PowerPoint Presentation</vt:lpstr>
      <vt:lpstr>Acts 16:16-22 NLT </vt:lpstr>
      <vt:lpstr>Acts 16:23-25 NLT </vt:lpstr>
      <vt:lpstr>Acts 16:26 NLT </vt:lpstr>
      <vt:lpstr>Acts 16:27 NLT </vt:lpstr>
      <vt:lpstr>Acts 16:28-30 NLT </vt:lpstr>
      <vt:lpstr>Acts 16:31-32 NLT </vt:lpstr>
      <vt:lpstr>Acts 16:33 NLT </vt:lpstr>
      <vt:lpstr>Acts 16:34 NLT </vt:lpstr>
      <vt:lpstr>Acts 16:40 NLT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NT Preaching link at BibleStudyDownloads.org</vt:lpstr>
    </vt:vector>
  </TitlesOfParts>
  <Company>Martin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Acts 16 - Birth of the Philippian Church</dc:title>
  <dc:creator>David Martin</dc:creator>
  <cp:lastModifiedBy>Rick Griffith</cp:lastModifiedBy>
  <cp:revision>324</cp:revision>
  <cp:lastPrinted>2016-09-27T19:32:35Z</cp:lastPrinted>
  <dcterms:created xsi:type="dcterms:W3CDTF">2011-09-26T16:22:56Z</dcterms:created>
  <dcterms:modified xsi:type="dcterms:W3CDTF">2023-01-25T08:38:41Z</dcterms:modified>
</cp:coreProperties>
</file>